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1093" r:id="rId4"/>
    <p:sldId id="294" r:id="rId5"/>
    <p:sldId id="1094" r:id="rId7"/>
    <p:sldId id="1091" r:id="rId8"/>
    <p:sldId id="1095" r:id="rId9"/>
    <p:sldId id="265" r:id="rId10"/>
    <p:sldId id="1098" r:id="rId11"/>
    <p:sldId id="1096" r:id="rId12"/>
    <p:sldId id="1097" r:id="rId13"/>
    <p:sldId id="1099" r:id="rId14"/>
    <p:sldId id="1082" r:id="rId15"/>
    <p:sldId id="1084" r:id="rId16"/>
    <p:sldId id="1100" r:id="rId17"/>
    <p:sldId id="1092" r:id="rId18"/>
    <p:sldId id="10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55" d="100"/>
          <a:sy n="55" d="100"/>
        </p:scale>
        <p:origin x="3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D97C0-297D-4255-B025-D3764AA7A96A}"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6B7FE-727E-4D35-9AC0-2F5BD90C17E8}"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E22815FE-BC4D-474E-9AA3-6983BC3D8777}" type="slidenum">
              <a:rPr lang="en-US" altLang="ja-JP" smtClean="0"/>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30F04FAC-999A-40AF-B4EB-F70E29640EA7}" type="slidenum">
              <a:rPr kumimoji="1" lang="ja-JP" altLang="en-US" smtClean="0"/>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引用のスライド">
    <p:bg>
      <p:bgPr>
        <a:solidFill>
          <a:schemeClr val="accent3"/>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41832" y="1005840"/>
            <a:ext cx="7187184" cy="4251960"/>
          </a:xfrm>
        </p:spPr>
        <p:txBody>
          <a:bodyPr rtlCol="0" anchor="b"/>
          <a:lstStyle>
            <a:lvl1pPr>
              <a:lnSpc>
                <a:spcPct val="100000"/>
              </a:lnSpc>
              <a:defRPr sz="5400" baseline="0">
                <a:latin typeface="Meiryo UI" panose="020B0604030504040204" pitchFamily="50" charset="-128"/>
              </a:defRPr>
            </a:lvl1pPr>
          </a:lstStyle>
          <a:p>
            <a:pPr rtl="0"/>
            <a:r>
              <a:rPr lang="ja-JP" altLang="en-US" noProof="0"/>
              <a:t>マスター タイトルの書式設定</a:t>
            </a:r>
            <a:endParaRPr lang="ja-JP" altLang="en-US" noProof="0"/>
          </a:p>
        </p:txBody>
      </p:sp>
      <p:sp>
        <p:nvSpPr>
          <p:cNvPr id="19" name="サブタイトル 2"/>
          <p:cNvSpPr>
            <a:spLocks noGrp="1"/>
          </p:cNvSpPr>
          <p:nvPr>
            <p:ph type="subTitle" idx="1"/>
          </p:nvPr>
        </p:nvSpPr>
        <p:spPr>
          <a:xfrm>
            <a:off x="941832" y="5312664"/>
            <a:ext cx="2889504" cy="365760"/>
          </a:xfrm>
          <a:solidFill>
            <a:schemeClr val="accent3"/>
          </a:solidFill>
        </p:spPr>
        <p:txBody>
          <a:bodyPr rtlCol="0">
            <a:noAutofit/>
          </a:bodyPr>
          <a:lstStyle>
            <a:lvl1pPr marL="0" indent="0" algn="l">
              <a:buNone/>
              <a:defRPr sz="1800" baseline="0">
                <a:solidFill>
                  <a:schemeClr val="tx1"/>
                </a:solidFill>
                <a:latin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a:p>
        </p:txBody>
      </p:sp>
      <p:sp>
        <p:nvSpPr>
          <p:cNvPr id="23" name="図プレースホルダー 22"/>
          <p:cNvSpPr>
            <a:spLocks noGrp="1"/>
          </p:cNvSpPr>
          <p:nvPr>
            <p:ph type="pic" sz="quarter" idx="13" hasCustomPrompt="1"/>
          </p:nvPr>
        </p:nvSpPr>
        <p:spPr>
          <a:xfrm>
            <a:off x="8937714" y="1028362"/>
            <a:ext cx="2451100" cy="4800597"/>
          </a:xfrm>
          <a:ln w="15875">
            <a:solidFill>
              <a:schemeClr val="tx1"/>
            </a:solidFill>
          </a:ln>
        </p:spPr>
        <p:txBody>
          <a:bodyPr rtlCol="0" anchor="ctr"/>
          <a:lstStyle>
            <a:lvl1pPr marL="0" indent="0" algn="ctr">
              <a:buNone/>
              <a:defRPr sz="1800" baseline="0">
                <a:latin typeface="Meiryo UI" panose="020B0604030504040204" pitchFamily="50" charset="-128"/>
              </a:defRPr>
            </a:lvl1pPr>
          </a:lstStyle>
          <a:p>
            <a:pPr rtl="0"/>
            <a:r>
              <a:rPr lang="ja-JP" altLang="en-US" noProof="0"/>
              <a:t>アイコンをクリックして図を追加</a:t>
            </a:r>
            <a:endParaRPr lang="ja-JP" altLang="en-US" noProof="0"/>
          </a:p>
        </p:txBody>
      </p:sp>
      <p:sp>
        <p:nvSpPr>
          <p:cNvPr id="6" name="スライド番号プレースホルダー 5"/>
          <p:cNvSpPr>
            <a:spLocks noGrp="1"/>
          </p:cNvSpPr>
          <p:nvPr>
            <p:ph type="sldNum" sz="quarter" idx="12"/>
          </p:nvPr>
        </p:nvSpPr>
        <p:spPr>
          <a:xfrm>
            <a:off x="616640" y="6517634"/>
            <a:ext cx="950258" cy="274320"/>
          </a:xfrm>
          <a:prstGeom prst="rect">
            <a:avLst/>
          </a:prstGeom>
        </p:spPr>
        <p:txBody>
          <a:bodyPr rtlCol="0"/>
          <a:lstStyle>
            <a:lvl1pPr>
              <a:defRPr baseline="0">
                <a:solidFill>
                  <a:schemeClr val="tx1"/>
                </a:solidFill>
                <a:latin typeface="Meiryo UI" panose="020B0604030504040204" pitchFamily="50" charset="-128"/>
              </a:defRPr>
            </a:lvl1pPr>
          </a:lstStyle>
          <a:p>
            <a:fld id="{84D792B7-0397-C047-AE12-1A03F7E3DC83}" type="slidenum">
              <a:rPr lang="en-US" altLang="ja-JP" smtClean="0"/>
            </a:fld>
            <a:endParaRPr lang="ja-JP" altLang="en-US"/>
          </a:p>
        </p:txBody>
      </p:sp>
      <p:sp>
        <p:nvSpPr>
          <p:cNvPr id="5" name="フッター プレースホルダー 4"/>
          <p:cNvSpPr>
            <a:spLocks noGrp="1"/>
          </p:cNvSpPr>
          <p:nvPr>
            <p:ph type="ftr" sz="quarter" idx="11"/>
          </p:nvPr>
        </p:nvSpPr>
        <p:spPr>
          <a:xfrm>
            <a:off x="4808250" y="6517634"/>
            <a:ext cx="2572870" cy="274320"/>
          </a:xfrm>
          <a:prstGeom prst="rect">
            <a:avLst/>
          </a:prstGeom>
        </p:spPr>
        <p:txBody>
          <a:bodyPr rtlCol="0"/>
          <a:lstStyle>
            <a:lvl1pPr>
              <a:defRPr baseline="0">
                <a:solidFill>
                  <a:schemeClr val="tx1"/>
                </a:solidFill>
                <a:latin typeface="Meiryo UI" panose="020B0604030504040204" pitchFamily="50" charset="-128"/>
              </a:defRPr>
            </a:lvl1pPr>
          </a:lstStyle>
          <a:p>
            <a:r>
              <a:rPr lang="ja-JP" altLang="en-US"/>
              <a:t>プレゼンテーションのタイトル</a:t>
            </a:r>
            <a:endParaRPr lang="ja-JP" altLang="en-US"/>
          </a:p>
        </p:txBody>
      </p:sp>
      <p:sp>
        <p:nvSpPr>
          <p:cNvPr id="4" name="日付プレースホルダー 3"/>
          <p:cNvSpPr>
            <a:spLocks noGrp="1"/>
          </p:cNvSpPr>
          <p:nvPr>
            <p:ph type="dt" sz="half" idx="10"/>
          </p:nvPr>
        </p:nvSpPr>
        <p:spPr/>
        <p:txBody>
          <a:bodyPr rtlCol="0"/>
          <a:lstStyle>
            <a:lvl1pPr>
              <a:defRPr baseline="0">
                <a:solidFill>
                  <a:schemeClr val="tx1"/>
                </a:solidFill>
                <a:latin typeface="Meiryo UI" panose="020B0604030504040204" pitchFamily="50" charset="-128"/>
              </a:defRPr>
            </a:lvl1pPr>
          </a:lstStyle>
          <a:p>
            <a:r>
              <a:rPr lang="en-US" altLang="ja-JP"/>
              <a:t>20XX</a:t>
            </a:r>
            <a:endParaRPr lang="ja-JP" altLang="en-US"/>
          </a:p>
        </p:txBody>
      </p:sp>
      <p:cxnSp>
        <p:nvCxnSpPr>
          <p:cNvPr id="8" name="直線​​コネクタ(S) 7"/>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S) 9"/>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S) 11"/>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S) 13"/>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S) 15"/>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S) 17"/>
          <p:cNvCxnSpPr>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95D33553-6106-4195-91A8-137293897CDE}"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F04FAC-999A-40AF-B4EB-F70E29640EA7}"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4.png"/><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D33553-6106-4195-91A8-137293897CDE}" type="datetimeFigureOut">
              <a:rPr kumimoji="1" lang="ja-JP" altLang="en-US" smtClean="0"/>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F04FAC-999A-40AF-B4EB-F70E29640EA7}"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000" dirty="0">
                <a:solidFill>
                  <a:srgbClr val="FF0000"/>
                </a:solidFill>
              </a:rPr>
              <a:t>秘密保護法制と</a:t>
            </a:r>
            <a:br>
              <a:rPr kumimoji="1" lang="en-US" altLang="ja-JP" sz="4000" dirty="0">
                <a:solidFill>
                  <a:srgbClr val="FF0000"/>
                </a:solidFill>
              </a:rPr>
            </a:br>
            <a:r>
              <a:rPr kumimoji="1" lang="ja-JP" altLang="en-US" sz="4000" dirty="0">
                <a:solidFill>
                  <a:srgbClr val="FF0000"/>
                </a:solidFill>
              </a:rPr>
              <a:t>メディア・表現の自由</a:t>
            </a:r>
            <a:endParaRPr kumimoji="1" lang="ja-JP" altLang="en-US" sz="4000" dirty="0">
              <a:solidFill>
                <a:srgbClr val="FF0000"/>
              </a:solidFill>
            </a:endParaRPr>
          </a:p>
        </p:txBody>
      </p:sp>
      <p:sp>
        <p:nvSpPr>
          <p:cNvPr id="3" name="字幕 2"/>
          <p:cNvSpPr>
            <a:spLocks noGrp="1"/>
          </p:cNvSpPr>
          <p:nvPr>
            <p:ph type="subTitle" idx="1"/>
          </p:nvPr>
        </p:nvSpPr>
        <p:spPr/>
        <p:txBody>
          <a:bodyPr>
            <a:normAutofit lnSpcReduction="10000"/>
          </a:bodyPr>
          <a:lstStyle/>
          <a:p>
            <a:r>
              <a:rPr kumimoji="1" lang="ja-JP" altLang="en-US" dirty="0"/>
              <a:t>２０２４年１月２６日</a:t>
            </a:r>
            <a:endParaRPr kumimoji="1" lang="en-US" altLang="ja-JP" dirty="0"/>
          </a:p>
          <a:p>
            <a:r>
              <a:rPr lang="ja-JP" altLang="en-US"/>
              <a:t>日本マスコミ文化情報労組会議</a:t>
            </a:r>
            <a:endParaRPr lang="en-US" altLang="ja-JP" dirty="0"/>
          </a:p>
          <a:p>
            <a:r>
              <a:rPr kumimoji="1" lang="ja-JP" altLang="en-US" dirty="0"/>
              <a:t>岩崎　貞明</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1"/>
          <a:stretch>
            <a:fillRect/>
          </a:stretch>
        </p:blipFill>
        <p:spPr>
          <a:xfrm>
            <a:off x="1773383" y="190094"/>
            <a:ext cx="8878776" cy="65105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ＮＨＫの国民保護業務計画</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a:latin typeface="+mj-ea"/>
                <a:ea typeface="+mj-ea"/>
              </a:rPr>
              <a:t>・警報等の内容の放送　　　・被災情報の収集</a:t>
            </a:r>
            <a:endParaRPr kumimoji="1" lang="en-US" altLang="ja-JP" sz="2800" dirty="0">
              <a:latin typeface="+mj-ea"/>
              <a:ea typeface="+mj-ea"/>
            </a:endParaRPr>
          </a:p>
          <a:p>
            <a:pPr marL="0" indent="0">
              <a:buNone/>
            </a:pPr>
            <a:r>
              <a:rPr lang="ja-JP" altLang="en-US" sz="2800" dirty="0">
                <a:latin typeface="+mj-ea"/>
                <a:ea typeface="+mj-ea"/>
              </a:rPr>
              <a:t>・職員を指名し当該都道府県対策本部に派遣する</a:t>
            </a:r>
            <a:endParaRPr lang="en-US" altLang="ja-JP" sz="2800" dirty="0">
              <a:latin typeface="+mj-ea"/>
              <a:ea typeface="+mj-ea"/>
            </a:endParaRPr>
          </a:p>
          <a:p>
            <a:pPr marL="0" indent="0">
              <a:buNone/>
            </a:pPr>
            <a:r>
              <a:rPr kumimoji="1" lang="ja-JP" altLang="en-US" sz="2800" dirty="0">
                <a:latin typeface="+mj-ea"/>
                <a:ea typeface="+mj-ea"/>
              </a:rPr>
              <a:t>・報告または資料の提出の求めがあったとき</a:t>
            </a:r>
            <a:r>
              <a:rPr kumimoji="1" lang="en-US" altLang="ja-JP" sz="2800" dirty="0">
                <a:latin typeface="+mj-ea"/>
                <a:ea typeface="+mj-ea"/>
              </a:rPr>
              <a:t>…</a:t>
            </a:r>
            <a:r>
              <a:rPr kumimoji="1" lang="ja-JP" altLang="en-US" sz="2800" dirty="0">
                <a:latin typeface="+mj-ea"/>
                <a:ea typeface="+mj-ea"/>
              </a:rPr>
              <a:t>資料を提出する</a:t>
            </a:r>
            <a:endParaRPr kumimoji="1" lang="en-US" altLang="ja-JP" sz="2800" dirty="0">
              <a:latin typeface="+mj-ea"/>
              <a:ea typeface="+mj-ea"/>
            </a:endParaRPr>
          </a:p>
          <a:p>
            <a:pPr marL="0" indent="0">
              <a:buNone/>
            </a:pPr>
            <a:r>
              <a:rPr lang="ja-JP" altLang="en-US" sz="2800" dirty="0">
                <a:latin typeface="+mj-ea"/>
                <a:ea typeface="+mj-ea"/>
              </a:rPr>
              <a:t>・安否情報等の収集への協力（報道目的の情報は提供しない）</a:t>
            </a:r>
            <a:endParaRPr lang="en-US" altLang="ja-JP" sz="2800" dirty="0">
              <a:latin typeface="+mj-ea"/>
              <a:ea typeface="+mj-ea"/>
            </a:endParaRPr>
          </a:p>
          <a:p>
            <a:pPr marL="0" indent="0">
              <a:buNone/>
            </a:pPr>
            <a:r>
              <a:rPr kumimoji="1" lang="ja-JP" altLang="en-US" sz="2800" dirty="0">
                <a:latin typeface="+mj-ea"/>
                <a:ea typeface="+mj-ea"/>
              </a:rPr>
              <a:t>・備蓄物資等の供給への協力</a:t>
            </a:r>
            <a:endParaRPr kumimoji="1" lang="ja-JP" altLang="en-US" sz="2800" dirty="0">
              <a:latin typeface="+mj-ea"/>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“冤罪”の深層</a:t>
            </a:r>
            <a:r>
              <a:rPr kumimoji="1" lang="en-US" altLang="ja-JP" dirty="0"/>
              <a:t>〜</a:t>
            </a:r>
            <a:r>
              <a:rPr kumimoji="1" lang="ja-JP" altLang="en-US" dirty="0"/>
              <a:t>警視庁公安部で何が</a:t>
            </a:r>
            <a:r>
              <a:rPr kumimoji="1" lang="en-US" altLang="ja-JP" dirty="0"/>
              <a:t>〜</a:t>
            </a:r>
            <a:br>
              <a:rPr kumimoji="1" lang="en-US" altLang="ja-JP" dirty="0"/>
            </a:br>
            <a:r>
              <a:rPr kumimoji="1" lang="en-US" altLang="ja-JP" dirty="0"/>
              <a:t> </a:t>
            </a:r>
            <a:r>
              <a:rPr kumimoji="1" lang="ja-JP" altLang="en-US" dirty="0"/>
              <a:t>ＮＨＫスペシャル・ＥＴＶ特集</a:t>
            </a:r>
            <a:endParaRPr kumimoji="1" lang="ja-JP" altLang="en-US" dirty="0"/>
          </a:p>
        </p:txBody>
      </p:sp>
      <p:pic>
        <p:nvPicPr>
          <p:cNvPr id="5" name="コンテンツ プレースホルダー 4"/>
          <p:cNvPicPr>
            <a:picLocks noGrp="1" noChangeAspect="1"/>
          </p:cNvPicPr>
          <p:nvPr>
            <p:ph idx="1"/>
          </p:nvPr>
        </p:nvPicPr>
        <p:blipFill>
          <a:blip r:embed="rId1"/>
          <a:stretch>
            <a:fillRect/>
          </a:stretch>
        </p:blipFill>
        <p:spPr>
          <a:xfrm>
            <a:off x="3302629" y="2753453"/>
            <a:ext cx="5586742" cy="3122415"/>
          </a:xfr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“冤罪”の深層</a:t>
            </a:r>
            <a:r>
              <a:rPr kumimoji="1" lang="en-US" altLang="ja-JP" dirty="0"/>
              <a:t>〜</a:t>
            </a:r>
            <a:r>
              <a:rPr kumimoji="1" lang="ja-JP" altLang="en-US" dirty="0"/>
              <a:t>警視庁公安部で何が</a:t>
            </a:r>
            <a:r>
              <a:rPr kumimoji="1" lang="en-US" altLang="ja-JP" dirty="0"/>
              <a:t>〜</a:t>
            </a:r>
            <a:br>
              <a:rPr kumimoji="1" lang="en-US" altLang="ja-JP" dirty="0"/>
            </a:br>
            <a:r>
              <a:rPr kumimoji="1" lang="ja-JP" altLang="en-US" dirty="0"/>
              <a:t>ＮＨＫスペシャル・ＥＴＶ特集</a:t>
            </a:r>
            <a:endParaRPr kumimoji="1" lang="ja-JP" altLang="en-US" dirty="0"/>
          </a:p>
        </p:txBody>
      </p:sp>
      <p:sp>
        <p:nvSpPr>
          <p:cNvPr id="4" name="コンテンツ プレースホルダー 3"/>
          <p:cNvSpPr>
            <a:spLocks noGrp="1"/>
          </p:cNvSpPr>
          <p:nvPr>
            <p:ph idx="1"/>
          </p:nvPr>
        </p:nvSpPr>
        <p:spPr>
          <a:xfrm>
            <a:off x="6096000" y="2529223"/>
            <a:ext cx="5472546" cy="3497504"/>
          </a:xfrm>
        </p:spPr>
        <p:txBody>
          <a:bodyPr>
            <a:normAutofit/>
          </a:bodyPr>
          <a:lstStyle/>
          <a:p>
            <a:pPr marL="0" indent="0">
              <a:buNone/>
            </a:pPr>
            <a:r>
              <a:rPr lang="ja-JP" altLang="en-US" dirty="0">
                <a:solidFill>
                  <a:srgbClr val="FF0000"/>
                </a:solidFill>
                <a:latin typeface="+mj-ea"/>
                <a:ea typeface="+mj-ea"/>
              </a:rPr>
              <a:t>３年前、軍事転用が可能な精密機器を不正に輸出したとして横浜市の中小企業の社長ら３人が逮捕された事件。長期勾留ののち異例の起訴取り消しとなった。</a:t>
            </a:r>
            <a:endParaRPr lang="en-US" altLang="ja-JP" dirty="0">
              <a:solidFill>
                <a:srgbClr val="FF0000"/>
              </a:solidFill>
              <a:latin typeface="+mj-ea"/>
              <a:ea typeface="+mj-ea"/>
            </a:endParaRPr>
          </a:p>
          <a:p>
            <a:pPr marL="0" indent="0">
              <a:buNone/>
            </a:pPr>
            <a:r>
              <a:rPr lang="ja-JP" altLang="en-US" dirty="0">
                <a:solidFill>
                  <a:srgbClr val="FF0000"/>
                </a:solidFill>
                <a:latin typeface="+mj-ea"/>
                <a:ea typeface="+mj-ea"/>
              </a:rPr>
              <a:t>会社側が国と東京都に賠償を求めている裁判で、今年６月、証人として出廷した現役捜査員は「まあ、ねつ造ですね」と語り、捜査の問題点を赤裸々に語った。</a:t>
            </a:r>
            <a:endParaRPr lang="en-US" altLang="ja-JP" dirty="0">
              <a:solidFill>
                <a:srgbClr val="FF0000"/>
              </a:solidFill>
              <a:latin typeface="+mj-ea"/>
              <a:ea typeface="+mj-ea"/>
            </a:endParaRPr>
          </a:p>
          <a:p>
            <a:pPr marL="0" indent="0">
              <a:buNone/>
            </a:pPr>
            <a:endParaRPr lang="ja-JP" altLang="en-US" dirty="0">
              <a:latin typeface="+mj-ea"/>
              <a:ea typeface="+mj-ea"/>
            </a:endParaRPr>
          </a:p>
        </p:txBody>
      </p:sp>
      <p:pic>
        <p:nvPicPr>
          <p:cNvPr id="5" name="図 4"/>
          <p:cNvPicPr>
            <a:picLocks noChangeAspect="1"/>
          </p:cNvPicPr>
          <p:nvPr/>
        </p:nvPicPr>
        <p:blipFill>
          <a:blip r:embed="rId1"/>
          <a:stretch>
            <a:fillRect/>
          </a:stretch>
        </p:blipFill>
        <p:spPr>
          <a:xfrm>
            <a:off x="614654" y="2529223"/>
            <a:ext cx="5245819" cy="30007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“冤罪”の深層</a:t>
            </a:r>
            <a:r>
              <a:rPr kumimoji="1" lang="en-US" altLang="ja-JP" dirty="0"/>
              <a:t>〜</a:t>
            </a:r>
            <a:r>
              <a:rPr kumimoji="1" lang="ja-JP" altLang="en-US" dirty="0"/>
              <a:t>警視庁公安部で何が</a:t>
            </a:r>
            <a:r>
              <a:rPr kumimoji="1" lang="en-US" altLang="ja-JP" dirty="0"/>
              <a:t>〜</a:t>
            </a:r>
            <a:br>
              <a:rPr kumimoji="1" lang="en-US" altLang="ja-JP" dirty="0"/>
            </a:br>
            <a:r>
              <a:rPr kumimoji="1" lang="ja-JP" altLang="en-US" dirty="0"/>
              <a:t>ＮＨＫスペシャル・ＥＴＶ特集</a:t>
            </a:r>
            <a:endParaRPr kumimoji="1" lang="ja-JP" altLang="en-US" dirty="0"/>
          </a:p>
        </p:txBody>
      </p:sp>
      <p:sp>
        <p:nvSpPr>
          <p:cNvPr id="4" name="コンテンツ プレースホルダー 3"/>
          <p:cNvSpPr>
            <a:spLocks noGrp="1"/>
          </p:cNvSpPr>
          <p:nvPr>
            <p:ph idx="1"/>
          </p:nvPr>
        </p:nvSpPr>
        <p:spPr>
          <a:xfrm>
            <a:off x="6096000" y="2598495"/>
            <a:ext cx="5195455" cy="3497504"/>
          </a:xfrm>
        </p:spPr>
        <p:txBody>
          <a:bodyPr>
            <a:normAutofit/>
          </a:bodyPr>
          <a:lstStyle/>
          <a:p>
            <a:pPr marL="0" indent="0">
              <a:buNone/>
            </a:pPr>
            <a:r>
              <a:rPr lang="ja-JP" altLang="en-US" dirty="0">
                <a:latin typeface="+mj-ea"/>
                <a:ea typeface="+mj-ea"/>
              </a:rPr>
              <a:t>機械メーカー・大川原加工機　噴霧器を製造・輸出　規制対象でなく許可不要</a:t>
            </a:r>
            <a:endParaRPr lang="en-US" altLang="ja-JP" dirty="0">
              <a:latin typeface="+mj-ea"/>
              <a:ea typeface="+mj-ea"/>
            </a:endParaRPr>
          </a:p>
          <a:p>
            <a:pPr marL="0" indent="0">
              <a:buNone/>
            </a:pPr>
            <a:r>
              <a:rPr lang="en-US" altLang="ja-JP" dirty="0">
                <a:latin typeface="+mj-ea"/>
                <a:ea typeface="+mj-ea"/>
              </a:rPr>
              <a:t>2020</a:t>
            </a:r>
            <a:r>
              <a:rPr lang="ja-JP" altLang="en-US" dirty="0">
                <a:latin typeface="+mj-ea"/>
                <a:ea typeface="+mj-ea"/>
              </a:rPr>
              <a:t>年</a:t>
            </a:r>
            <a:r>
              <a:rPr lang="en-US" altLang="ja-JP" dirty="0">
                <a:latin typeface="+mj-ea"/>
                <a:ea typeface="+mj-ea"/>
              </a:rPr>
              <a:t>3</a:t>
            </a:r>
            <a:r>
              <a:rPr lang="ja-JP" altLang="en-US" dirty="0">
                <a:latin typeface="+mj-ea"/>
                <a:ea typeface="+mj-ea"/>
              </a:rPr>
              <a:t>月、警視庁公安部が外為法違反で社長らを逮捕・起訴、身柄勾留</a:t>
            </a:r>
            <a:endParaRPr lang="en-US" altLang="ja-JP" dirty="0">
              <a:latin typeface="+mj-ea"/>
              <a:ea typeface="+mj-ea"/>
            </a:endParaRPr>
          </a:p>
          <a:p>
            <a:pPr marL="0" indent="0">
              <a:buNone/>
            </a:pPr>
            <a:r>
              <a:rPr lang="ja-JP" altLang="en-US" dirty="0">
                <a:latin typeface="+mj-ea"/>
                <a:ea typeface="+mj-ea"/>
              </a:rPr>
              <a:t>初公判直前に東京地検が取り下げて終結　会社顧問は刑事被告人のまま死亡</a:t>
            </a:r>
            <a:endParaRPr lang="ja-JP" altLang="en-US" dirty="0">
              <a:latin typeface="+mj-ea"/>
              <a:ea typeface="+mj-ea"/>
            </a:endParaRPr>
          </a:p>
        </p:txBody>
      </p:sp>
      <p:pic>
        <p:nvPicPr>
          <p:cNvPr id="5" name="図 4"/>
          <p:cNvPicPr>
            <a:picLocks noChangeAspect="1"/>
          </p:cNvPicPr>
          <p:nvPr/>
        </p:nvPicPr>
        <p:blipFill>
          <a:blip r:embed="rId1"/>
          <a:stretch>
            <a:fillRect/>
          </a:stretch>
        </p:blipFill>
        <p:spPr>
          <a:xfrm>
            <a:off x="648023" y="2620045"/>
            <a:ext cx="5277055" cy="29501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“冤罪”の深層</a:t>
            </a:r>
            <a:r>
              <a:rPr kumimoji="1" lang="en-US" altLang="ja-JP" dirty="0"/>
              <a:t>〜</a:t>
            </a:r>
            <a:r>
              <a:rPr kumimoji="1" lang="ja-JP" altLang="en-US" dirty="0"/>
              <a:t>警視庁公安部で何が</a:t>
            </a:r>
            <a:r>
              <a:rPr kumimoji="1" lang="en-US" altLang="ja-JP" dirty="0"/>
              <a:t>〜</a:t>
            </a:r>
            <a:br>
              <a:rPr kumimoji="1" lang="en-US" altLang="ja-JP" dirty="0"/>
            </a:br>
            <a:r>
              <a:rPr kumimoji="1" lang="ja-JP" altLang="en-US" dirty="0"/>
              <a:t>ＮＨＫスペシャル・ＥＴＶ特集</a:t>
            </a:r>
            <a:endParaRPr kumimoji="1" lang="ja-JP" altLang="en-US" dirty="0"/>
          </a:p>
        </p:txBody>
      </p:sp>
      <p:sp>
        <p:nvSpPr>
          <p:cNvPr id="4" name="コンテンツ プレースホルダー 3"/>
          <p:cNvSpPr>
            <a:spLocks noGrp="1"/>
          </p:cNvSpPr>
          <p:nvPr>
            <p:ph idx="1"/>
          </p:nvPr>
        </p:nvSpPr>
        <p:spPr>
          <a:xfrm>
            <a:off x="1295401" y="2556932"/>
            <a:ext cx="9968344" cy="3539068"/>
          </a:xfrm>
        </p:spPr>
        <p:txBody>
          <a:bodyPr>
            <a:normAutofit/>
          </a:bodyPr>
          <a:lstStyle/>
          <a:p>
            <a:r>
              <a:rPr kumimoji="1" lang="ja-JP" altLang="en-US" dirty="0">
                <a:latin typeface="+mj-ea"/>
                <a:ea typeface="+mj-ea"/>
              </a:rPr>
              <a:t>警視庁公安部と経済産業省との会議で犯罪事実もないのに事件にされた</a:t>
            </a:r>
            <a:endParaRPr kumimoji="1" lang="en-US" altLang="ja-JP" dirty="0">
              <a:latin typeface="+mj-ea"/>
              <a:ea typeface="+mj-ea"/>
            </a:endParaRPr>
          </a:p>
          <a:p>
            <a:r>
              <a:rPr lang="ja-JP" altLang="en-US" dirty="0">
                <a:latin typeface="+mj-ea"/>
                <a:ea typeface="+mj-ea"/>
              </a:rPr>
              <a:t>公安警察は専門家の見解を捻じ曲げた意見書で強制捜査を是認させた</a:t>
            </a:r>
            <a:endParaRPr lang="en-US" altLang="ja-JP" dirty="0">
              <a:latin typeface="+mj-ea"/>
              <a:ea typeface="+mj-ea"/>
            </a:endParaRPr>
          </a:p>
          <a:p>
            <a:r>
              <a:rPr kumimoji="1" lang="ja-JP" altLang="en-US" dirty="0">
                <a:latin typeface="+mj-ea"/>
                <a:ea typeface="+mj-ea"/>
              </a:rPr>
              <a:t>番組は、警視庁からの内部告発、逮捕時の弁録調書の捏造、「今さら止められない」などの捜査関係者の証言など、公安部が隠しておきたい事実を掘り起こし、公安警察の内部に踏み込んだ</a:t>
            </a:r>
            <a:endParaRPr kumimoji="1" lang="en-US" altLang="ja-JP" dirty="0">
              <a:latin typeface="+mj-ea"/>
              <a:ea typeface="+mj-ea"/>
            </a:endParaRPr>
          </a:p>
          <a:p>
            <a:r>
              <a:rPr lang="ja-JP" altLang="en-US" dirty="0">
                <a:latin typeface="+mj-ea"/>
                <a:ea typeface="+mj-ea"/>
              </a:rPr>
              <a:t>続編のＥＴＶ特集では、公安部と経産省とのやり取り、強制捜査関連資料、検察官との相談の記録など未公開の内部資料の数々を明らかにした</a:t>
            </a:r>
            <a:endParaRPr kumimoji="1" lang="en-US" altLang="ja-JP" dirty="0">
              <a:latin typeface="+mj-ea"/>
              <a:ea typeface="+mj-ea"/>
            </a:endParaRPr>
          </a:p>
          <a:p>
            <a:pPr marL="0" indent="0">
              <a:buNone/>
            </a:pP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“冤罪”の深層</a:t>
            </a:r>
            <a:r>
              <a:rPr kumimoji="1" lang="en-US" altLang="ja-JP" dirty="0"/>
              <a:t>〜</a:t>
            </a:r>
            <a:r>
              <a:rPr kumimoji="1" lang="ja-JP" altLang="en-US" dirty="0"/>
              <a:t>警視庁公安部で何が</a:t>
            </a:r>
            <a:r>
              <a:rPr kumimoji="1" lang="en-US" altLang="ja-JP" dirty="0"/>
              <a:t>〜</a:t>
            </a:r>
            <a:br>
              <a:rPr kumimoji="1" lang="en-US" altLang="ja-JP" dirty="0"/>
            </a:br>
            <a:r>
              <a:rPr kumimoji="1" lang="ja-JP" altLang="en-US" dirty="0"/>
              <a:t>ＮＨＫスペシャル・ＥＴＶ特集</a:t>
            </a:r>
            <a:endParaRPr kumimoji="1" lang="ja-JP" altLang="en-US" dirty="0"/>
          </a:p>
        </p:txBody>
      </p:sp>
      <p:sp>
        <p:nvSpPr>
          <p:cNvPr id="4" name="コンテンツ プレースホルダー 3"/>
          <p:cNvSpPr>
            <a:spLocks noGrp="1"/>
          </p:cNvSpPr>
          <p:nvPr>
            <p:ph idx="1"/>
          </p:nvPr>
        </p:nvSpPr>
        <p:spPr>
          <a:xfrm>
            <a:off x="1295401" y="2556932"/>
            <a:ext cx="9968344" cy="3539068"/>
          </a:xfrm>
        </p:spPr>
        <p:txBody>
          <a:bodyPr>
            <a:normAutofit/>
          </a:bodyPr>
          <a:lstStyle/>
          <a:p>
            <a:r>
              <a:rPr kumimoji="1" lang="ja-JP" altLang="en-US" dirty="0">
                <a:latin typeface="+mj-ea"/>
                <a:ea typeface="+mj-ea"/>
              </a:rPr>
              <a:t>警察関係者「法令解釈があいまいなのをチャンスと言っていた」</a:t>
            </a:r>
            <a:endParaRPr kumimoji="1" lang="en-US" altLang="ja-JP" dirty="0">
              <a:latin typeface="+mj-ea"/>
              <a:ea typeface="+mj-ea"/>
            </a:endParaRPr>
          </a:p>
          <a:p>
            <a:r>
              <a:rPr lang="ja-JP" altLang="en-US" dirty="0">
                <a:latin typeface="+mj-ea"/>
                <a:ea typeface="+mj-ea"/>
              </a:rPr>
              <a:t>経産省課長補佐は消極的　「経産省として支えることができない」</a:t>
            </a:r>
            <a:endParaRPr lang="en-US" altLang="ja-JP" dirty="0">
              <a:latin typeface="+mj-ea"/>
              <a:ea typeface="+mj-ea"/>
            </a:endParaRPr>
          </a:p>
          <a:p>
            <a:r>
              <a:rPr kumimoji="1" lang="ja-JP" altLang="en-US" dirty="0">
                <a:latin typeface="+mj-ea"/>
                <a:ea typeface="+mj-ea"/>
              </a:rPr>
              <a:t>「経済安全保障」が背景に　中国軍事産業との関係を執拗に調べる</a:t>
            </a:r>
            <a:endParaRPr kumimoji="1" lang="en-US" altLang="ja-JP" dirty="0">
              <a:latin typeface="+mj-ea"/>
              <a:ea typeface="+mj-ea"/>
            </a:endParaRPr>
          </a:p>
          <a:p>
            <a:r>
              <a:rPr kumimoji="1" lang="ja-JP" altLang="en-US" dirty="0">
                <a:latin typeface="+mj-ea"/>
                <a:ea typeface="+mj-ea"/>
              </a:rPr>
              <a:t>検察が起訴取り消しの判断　「意図的に捻じ曲げたと指摘される」</a:t>
            </a:r>
            <a:endParaRPr kumimoji="1" lang="en-US" altLang="ja-JP" dirty="0">
              <a:latin typeface="+mj-ea"/>
              <a:ea typeface="+mj-ea"/>
            </a:endParaRPr>
          </a:p>
          <a:p>
            <a:endParaRPr kumimoji="1" lang="en-US" altLang="ja-JP" dirty="0">
              <a:latin typeface="+mj-ea"/>
              <a:ea typeface="+mj-ea"/>
            </a:endParaRPr>
          </a:p>
          <a:p>
            <a:r>
              <a:rPr kumimoji="1" lang="en-US" altLang="ja-JP" dirty="0">
                <a:latin typeface="+mj-ea"/>
                <a:ea typeface="+mj-ea"/>
              </a:rPr>
              <a:t>23</a:t>
            </a:r>
            <a:r>
              <a:rPr kumimoji="1" lang="ja-JP" altLang="en-US" dirty="0">
                <a:latin typeface="+mj-ea"/>
                <a:ea typeface="+mj-ea"/>
              </a:rPr>
              <a:t>年</a:t>
            </a:r>
            <a:r>
              <a:rPr kumimoji="1" lang="en-US" altLang="ja-JP" dirty="0">
                <a:latin typeface="+mj-ea"/>
                <a:ea typeface="+mj-ea"/>
              </a:rPr>
              <a:t>12</a:t>
            </a:r>
            <a:r>
              <a:rPr kumimoji="1" lang="ja-JP" altLang="en-US" dirty="0">
                <a:latin typeface="+mj-ea"/>
                <a:ea typeface="+mj-ea"/>
              </a:rPr>
              <a:t>月</a:t>
            </a:r>
            <a:r>
              <a:rPr kumimoji="1" lang="en-US" altLang="ja-JP" dirty="0">
                <a:latin typeface="+mj-ea"/>
                <a:ea typeface="+mj-ea"/>
              </a:rPr>
              <a:t>27</a:t>
            </a:r>
            <a:r>
              <a:rPr kumimoji="1" lang="ja-JP" altLang="en-US" dirty="0">
                <a:latin typeface="+mj-ea"/>
                <a:ea typeface="+mj-ea"/>
              </a:rPr>
              <a:t>日に東京地裁判決　捜査を違法と認め、都と国に賠償を命じる　　⇒都と国は控訴</a:t>
            </a:r>
            <a:endParaRPr kumimoji="1" lang="en-US" altLang="ja-JP" dirty="0">
              <a:latin typeface="+mj-ea"/>
              <a:ea typeface="+mj-ea"/>
            </a:endParaRPr>
          </a:p>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日本マスコミ文化情報労組会議（ＭＩＣ）</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a:latin typeface="+mj-ea"/>
                <a:ea typeface="+mj-ea"/>
              </a:rPr>
              <a:t>１９６３年、「マスコミ共闘」として発足</a:t>
            </a:r>
            <a:endParaRPr kumimoji="1" lang="en-US" altLang="ja-JP" sz="2800" dirty="0">
              <a:latin typeface="+mj-ea"/>
              <a:ea typeface="+mj-ea"/>
            </a:endParaRPr>
          </a:p>
          <a:p>
            <a:r>
              <a:rPr lang="ja-JP" altLang="en-US" sz="2800" dirty="0">
                <a:latin typeface="+mj-ea"/>
                <a:ea typeface="+mj-ea"/>
              </a:rPr>
              <a:t>マスコミ・文化・芸術の職場で働く労働組合の協議体</a:t>
            </a:r>
            <a:endParaRPr lang="en-US" altLang="ja-JP" sz="2800" dirty="0">
              <a:latin typeface="+mj-ea"/>
              <a:ea typeface="+mj-ea"/>
            </a:endParaRPr>
          </a:p>
          <a:p>
            <a:r>
              <a:rPr kumimoji="1" lang="ja-JP" altLang="en-US" sz="2800" dirty="0">
                <a:latin typeface="+mj-ea"/>
                <a:ea typeface="+mj-ea"/>
              </a:rPr>
              <a:t>新聞労連、民放労連、出版労連、全印総連、映演労連、映演共闘、広告労協、音楽ユニオン、電算労が加盟</a:t>
            </a:r>
            <a:endParaRPr kumimoji="1" lang="ja-JP" altLang="en-US" sz="2800" dirty="0">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66712" y="1194044"/>
            <a:ext cx="6136442" cy="4251960"/>
          </a:xfrm>
        </p:spPr>
        <p:txBody>
          <a:bodyPr rtlCol="0">
            <a:normAutofit fontScale="90000"/>
          </a:bodyPr>
          <a:lstStyle/>
          <a:p>
            <a:pPr rtl="0"/>
            <a:r>
              <a:rPr lang="ja-JP" altLang="en-US" sz="3600" dirty="0">
                <a:solidFill>
                  <a:srgbClr val="FF0000"/>
                </a:solidFill>
              </a:rPr>
              <a:t>特定秘密保護法</a:t>
            </a:r>
            <a:br>
              <a:rPr lang="en-US" altLang="ja-JP" sz="3600" dirty="0"/>
            </a:br>
            <a:br>
              <a:rPr lang="en-US" altLang="ja-JP" sz="3600" dirty="0"/>
            </a:br>
            <a:r>
              <a:rPr lang="ja-JP" altLang="en-US" sz="3600" dirty="0"/>
              <a:t>日比野敏陽ＭＩＣ議長</a:t>
            </a:r>
            <a:br>
              <a:rPr lang="en-US" altLang="ja-JP" sz="3600" dirty="0"/>
            </a:br>
            <a:r>
              <a:rPr lang="ja-JP" altLang="en-US" sz="3600" dirty="0"/>
              <a:t>（新聞労連委員長）の発言</a:t>
            </a:r>
            <a:br>
              <a:rPr lang="en-US" altLang="ja-JP" sz="3600" dirty="0"/>
            </a:br>
            <a:br>
              <a:rPr lang="en-US" altLang="ja-JP" sz="3600" dirty="0"/>
            </a:br>
            <a:r>
              <a:rPr lang="ja-JP" altLang="en-US" sz="3600" dirty="0"/>
              <a:t>「この法律は、取材現場に萎縮をもたらし、主権者たる国民が正しい情報を得られず、日本の民主主義を根底からおびやかす」</a:t>
            </a:r>
            <a:endParaRPr lang="ja-JP" altLang="en-US" sz="3600" dirty="0"/>
          </a:p>
        </p:txBody>
      </p:sp>
      <p:sp>
        <p:nvSpPr>
          <p:cNvPr id="4" name="サブタイトル 3"/>
          <p:cNvSpPr>
            <a:spLocks noGrp="1"/>
          </p:cNvSpPr>
          <p:nvPr>
            <p:ph type="subTitle" idx="1"/>
          </p:nvPr>
        </p:nvSpPr>
        <p:spPr>
          <a:xfrm>
            <a:off x="731739" y="5537310"/>
            <a:ext cx="3326120" cy="853330"/>
          </a:xfrm>
          <a:noFill/>
        </p:spPr>
        <p:txBody>
          <a:bodyPr rtlCol="0">
            <a:normAutofit lnSpcReduction="10000"/>
          </a:bodyPr>
          <a:lstStyle/>
          <a:p>
            <a:pPr algn="ctr" rtl="0"/>
            <a:r>
              <a:rPr lang="ja-JP" altLang="en-US" sz="1900" dirty="0">
                <a:latin typeface="+mj-ea"/>
                <a:ea typeface="+mj-ea"/>
              </a:rPr>
              <a:t>２０１３年１２月</a:t>
            </a:r>
            <a:endParaRPr lang="en-US" altLang="ja-JP" sz="1900" dirty="0">
              <a:latin typeface="+mj-ea"/>
              <a:ea typeface="+mj-ea"/>
            </a:endParaRPr>
          </a:p>
          <a:p>
            <a:pPr algn="ctr" rtl="0"/>
            <a:r>
              <a:rPr lang="ja-JP" altLang="en-US" sz="1900" dirty="0">
                <a:latin typeface="+mj-ea"/>
                <a:ea typeface="+mj-ea"/>
              </a:rPr>
              <a:t>参院国家安全保障委員会</a:t>
            </a:r>
            <a:endParaRPr lang="en-US" altLang="ja-JP" sz="1900" dirty="0">
              <a:latin typeface="+mj-ea"/>
              <a:ea typeface="+mj-ea"/>
            </a:endParaRPr>
          </a:p>
          <a:p>
            <a:pPr algn="ct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4D792B7-0397-C047-AE12-1A03F7E3DC83}" type="slidenum">
              <a:rPr lang="en-US" altLang="ja-JP" smtClean="0"/>
            </a:fld>
            <a:endParaRPr lang="ja-JP" altLang="en-US"/>
          </a:p>
        </p:txBody>
      </p:sp>
      <p:pic>
        <p:nvPicPr>
          <p:cNvPr id="8" name="図プレースホルダー 7"/>
          <p:cNvPicPr>
            <a:picLocks noGrp="1" noChangeAspect="1"/>
          </p:cNvPicPr>
          <p:nvPr>
            <p:ph type="pic" sz="quarter" idx="13"/>
          </p:nvPr>
        </p:nvPicPr>
        <p:blipFill>
          <a:blip r:embed="rId1"/>
          <a:srcRect l="14652" r="14652"/>
          <a:stretch>
            <a:fillRect/>
          </a:stretch>
        </p:blipFill>
        <p:spPr>
          <a:xfrm>
            <a:off x="1566898" y="1482813"/>
            <a:ext cx="2009422" cy="3935551"/>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特定秘密保護法</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a:latin typeface="+mj-ea"/>
                <a:ea typeface="+mj-ea"/>
              </a:rPr>
              <a:t>秘密が恣意的に指定される恐れ</a:t>
            </a:r>
            <a:endParaRPr kumimoji="1" lang="en-US" altLang="ja-JP" sz="2800" dirty="0">
              <a:latin typeface="+mj-ea"/>
              <a:ea typeface="+mj-ea"/>
            </a:endParaRPr>
          </a:p>
          <a:p>
            <a:r>
              <a:rPr kumimoji="1" lang="ja-JP" altLang="en-US" sz="2800" dirty="0">
                <a:latin typeface="+mj-ea"/>
                <a:ea typeface="+mj-ea"/>
              </a:rPr>
              <a:t>チェックするはずの機関も内閣府に属し独立性に乏しい</a:t>
            </a:r>
            <a:endParaRPr kumimoji="1" lang="en-US" altLang="ja-JP" sz="2800" dirty="0">
              <a:latin typeface="+mj-ea"/>
              <a:ea typeface="+mj-ea"/>
            </a:endParaRPr>
          </a:p>
          <a:p>
            <a:r>
              <a:rPr kumimoji="1" lang="ja-JP" altLang="en-US" sz="2800" dirty="0">
                <a:latin typeface="+mj-ea"/>
                <a:ea typeface="+mj-ea"/>
              </a:rPr>
              <a:t>有益な告発をした内部通報者を守る制度も不十分</a:t>
            </a:r>
            <a:endParaRPr kumimoji="1" lang="en-US" altLang="ja-JP" sz="2800" dirty="0">
              <a:latin typeface="+mj-ea"/>
              <a:ea typeface="+mj-ea"/>
            </a:endParaRPr>
          </a:p>
          <a:p>
            <a:r>
              <a:rPr lang="ja-JP" altLang="en-US" sz="2800" dirty="0">
                <a:latin typeface="+mj-ea"/>
                <a:ea typeface="+mj-ea"/>
              </a:rPr>
              <a:t>報道が</a:t>
            </a:r>
            <a:r>
              <a:rPr kumimoji="1" lang="ja-JP" altLang="en-US" sz="2800" dirty="0">
                <a:latin typeface="+mj-ea"/>
                <a:ea typeface="+mj-ea"/>
              </a:rPr>
              <a:t>「公的な目的か否か」「著しく不当な方法か否か」という判断を役所が行う</a:t>
            </a:r>
            <a:endParaRPr kumimoji="1" lang="ja-JP" altLang="en-US" sz="2800"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6" name="図 5"/>
          <p:cNvPicPr>
            <a:picLocks noChangeAspect="1"/>
          </p:cNvPicPr>
          <p:nvPr/>
        </p:nvPicPr>
        <p:blipFill>
          <a:blip r:embed="rId1"/>
          <a:stretch>
            <a:fillRect/>
          </a:stretch>
        </p:blipFill>
        <p:spPr>
          <a:xfrm>
            <a:off x="2540643" y="680594"/>
            <a:ext cx="8085125" cy="54560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2022</a:t>
            </a:r>
            <a:r>
              <a:rPr kumimoji="1" lang="ja-JP" altLang="en-US" dirty="0"/>
              <a:t>年</a:t>
            </a:r>
            <a:r>
              <a:rPr kumimoji="1" lang="en-US" altLang="ja-JP" dirty="0"/>
              <a:t>12</a:t>
            </a:r>
            <a:r>
              <a:rPr kumimoji="1" lang="ja-JP" altLang="en-US" dirty="0"/>
              <a:t>月　特定秘密保護法違反で</a:t>
            </a:r>
            <a:br>
              <a:rPr kumimoji="1" lang="en-US" altLang="ja-JP" dirty="0"/>
            </a:br>
            <a:r>
              <a:rPr kumimoji="1" lang="ja-JP" altLang="en-US" dirty="0"/>
              <a:t>海上自衛隊一等海佐を書類送検</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gn="just">
              <a:buNone/>
            </a:pPr>
            <a:r>
              <a:rPr kumimoji="1" lang="ja-JP" altLang="en-US" sz="2800" dirty="0">
                <a:latin typeface="+mj-ea"/>
                <a:ea typeface="+mj-ea"/>
              </a:rPr>
              <a:t>酒井良海上幕僚長は記者会見で、今回の処分による取材対応への影響を問う記者からの質問に対し「適正な窓口での取材というのは従来と同じく対応できるものと認識している」と述べた</a:t>
            </a:r>
            <a:endParaRPr kumimoji="1" lang="en-US" altLang="ja-JP" sz="2800" dirty="0">
              <a:latin typeface="+mj-ea"/>
              <a:ea typeface="+mj-ea"/>
            </a:endParaRPr>
          </a:p>
          <a:p>
            <a:pPr marL="0" indent="0" algn="just">
              <a:buNone/>
            </a:pPr>
            <a:endParaRPr kumimoji="1" lang="en-US" altLang="ja-JP" sz="2800" dirty="0">
              <a:latin typeface="+mj-ea"/>
              <a:ea typeface="+mj-ea"/>
            </a:endParaRPr>
          </a:p>
          <a:p>
            <a:pPr marL="0" indent="0" algn="just">
              <a:buNone/>
            </a:pPr>
            <a:r>
              <a:rPr kumimoji="1" lang="ja-JP" altLang="en-US" sz="2800" dirty="0">
                <a:latin typeface="+mj-ea"/>
                <a:ea typeface="+mj-ea"/>
              </a:rPr>
              <a:t>行政の担当者が取材手法の是非を論じること自体が報道の自由への侵害に当たる</a:t>
            </a:r>
            <a:endParaRPr kumimoji="1" lang="ja-JP" altLang="en-US" sz="2800" dirty="0">
              <a:latin typeface="+mj-ea"/>
              <a:ea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334" y="342420"/>
            <a:ext cx="11592560" cy="1049235"/>
          </a:xfrm>
        </p:spPr>
        <p:txBody>
          <a:bodyPr>
            <a:normAutofit/>
          </a:bodyPr>
          <a:lstStyle/>
          <a:p>
            <a:r>
              <a:rPr kumimoji="1" lang="ja-JP" altLang="en-US" sz="3600" dirty="0">
                <a:latin typeface="ＭＳ ゴシック" panose="020B0609070205080204" pitchFamily="49" charset="-128"/>
                <a:ea typeface="ＭＳ ゴシック" panose="020B0609070205080204" pitchFamily="49" charset="-128"/>
              </a:rPr>
              <a:t>経済安保推進法　セキュリティクリアランス強化</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5228705" y="1831287"/>
            <a:ext cx="5544280" cy="4191104"/>
          </a:xfrm>
        </p:spPr>
        <p:txBody>
          <a:bodyPr>
            <a:normAutofit/>
          </a:bodyPr>
          <a:lstStyle/>
          <a:p>
            <a:pPr marL="0" indent="0">
              <a:buNone/>
            </a:pPr>
            <a:r>
              <a:rPr kumimoji="1" lang="ja-JP" altLang="en-US" sz="2800" dirty="0">
                <a:latin typeface="ＭＳ ゴシック" panose="020B0609070205080204" pitchFamily="49" charset="-128"/>
                <a:ea typeface="ＭＳ ゴシック" panose="020B0609070205080204" pitchFamily="49" charset="-128"/>
              </a:rPr>
              <a:t>「特定社会基盤事業」</a:t>
            </a:r>
            <a:endParaRPr kumimoji="1" lang="en-US" altLang="ja-JP" sz="2800" dirty="0">
              <a:latin typeface="ＭＳ ゴシック" panose="020B0609070205080204" pitchFamily="49" charset="-128"/>
              <a:ea typeface="ＭＳ ゴシック" panose="020B0609070205080204" pitchFamily="49" charset="-128"/>
            </a:endParaRPr>
          </a:p>
          <a:p>
            <a:pPr marL="0" indent="0">
              <a:buNone/>
            </a:pPr>
            <a:r>
              <a:rPr kumimoji="1" lang="ja-JP" altLang="en-US" sz="2800" dirty="0">
                <a:latin typeface="ＭＳ ゴシック" panose="020B0609070205080204" pitchFamily="49" charset="-128"/>
                <a:ea typeface="ＭＳ ゴシック" panose="020B0609070205080204" pitchFamily="49" charset="-128"/>
              </a:rPr>
              <a:t>基幹的なインフラを担う事業の一つとして放送が指定されている</a:t>
            </a:r>
            <a:endParaRPr kumimoji="1" lang="en-US" altLang="ja-JP" sz="2800" dirty="0">
              <a:latin typeface="ＭＳ ゴシック" panose="020B0609070205080204" pitchFamily="49" charset="-128"/>
              <a:ea typeface="ＭＳ ゴシック" panose="020B0609070205080204" pitchFamily="49" charset="-128"/>
            </a:endParaRPr>
          </a:p>
          <a:p>
            <a:pPr marL="0" indent="0">
              <a:buNone/>
            </a:pPr>
            <a:r>
              <a:rPr kumimoji="1" lang="ja-JP" altLang="en-US" sz="2800" dirty="0">
                <a:latin typeface="ＭＳ ゴシック" panose="020B0609070205080204" pitchFamily="49" charset="-128"/>
                <a:ea typeface="ＭＳ ゴシック" panose="020B0609070205080204" pitchFamily="49" charset="-128"/>
              </a:rPr>
              <a:t>特定重要設備・重要維持管理</a:t>
            </a:r>
            <a:endParaRPr kumimoji="1" lang="en-US" altLang="ja-JP" sz="2800" dirty="0">
              <a:latin typeface="ＭＳ ゴシック" panose="020B0609070205080204" pitchFamily="49" charset="-128"/>
              <a:ea typeface="ＭＳ ゴシック" panose="020B0609070205080204" pitchFamily="49" charset="-128"/>
            </a:endParaRPr>
          </a:p>
          <a:p>
            <a:pPr marL="0" indent="0">
              <a:buNone/>
            </a:pPr>
            <a:r>
              <a:rPr kumimoji="1" lang="ja-JP" altLang="en-US" sz="2800" dirty="0">
                <a:latin typeface="ＭＳ ゴシック" panose="020B0609070205080204" pitchFamily="49" charset="-128"/>
                <a:ea typeface="ＭＳ ゴシック" panose="020B0609070205080204" pitchFamily="49" charset="-128"/>
              </a:rPr>
              <a:t>導入等計画書等の届出</a:t>
            </a:r>
            <a:endParaRPr kumimoji="1" lang="en-US" altLang="ja-JP" sz="2800" dirty="0">
              <a:latin typeface="ＭＳ ゴシック" panose="020B0609070205080204" pitchFamily="49" charset="-128"/>
              <a:ea typeface="ＭＳ ゴシック" panose="020B0609070205080204" pitchFamily="49" charset="-128"/>
            </a:endParaRPr>
          </a:p>
          <a:p>
            <a:pPr marL="0" indent="0">
              <a:buNone/>
            </a:pPr>
            <a:r>
              <a:rPr kumimoji="1" lang="ja-JP" altLang="en-US" sz="2800" dirty="0">
                <a:latin typeface="ＭＳ ゴシック" panose="020B0609070205080204" pitchFamily="49" charset="-128"/>
                <a:ea typeface="ＭＳ ゴシック" panose="020B0609070205080204" pitchFamily="49" charset="-128"/>
              </a:rPr>
              <a:t>導入等計画書等の審査</a:t>
            </a:r>
            <a:endParaRPr kumimoji="1" lang="en-US" altLang="ja-JP" sz="2800" dirty="0">
              <a:latin typeface="ＭＳ ゴシック" panose="020B0609070205080204" pitchFamily="49" charset="-128"/>
              <a:ea typeface="ＭＳ ゴシック" panose="020B0609070205080204" pitchFamily="49" charset="-128"/>
            </a:endParaRPr>
          </a:p>
          <a:p>
            <a:pPr marL="0" indent="0">
              <a:buNone/>
            </a:pPr>
            <a:r>
              <a:rPr kumimoji="1" lang="ja-JP" altLang="en-US" sz="2800" dirty="0">
                <a:latin typeface="ＭＳ ゴシック" panose="020B0609070205080204" pitchFamily="49" charset="-128"/>
                <a:ea typeface="ＭＳ ゴシック" panose="020B0609070205080204" pitchFamily="49" charset="-128"/>
              </a:rPr>
              <a:t>リスク管理措置</a:t>
            </a:r>
            <a:endParaRPr kumimoji="1" lang="en-US" altLang="ja-JP" sz="2800" dirty="0">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1"/>
          <a:stretch>
            <a:fillRect/>
          </a:stretch>
        </p:blipFill>
        <p:spPr>
          <a:xfrm>
            <a:off x="915369" y="1745310"/>
            <a:ext cx="3772426" cy="43630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特定社会基盤役務の安定的な提供の確保</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sz="2800" dirty="0">
                <a:latin typeface="+mj-ea"/>
                <a:ea typeface="+mj-ea"/>
              </a:rPr>
              <a:t>放送事業の特定重要設備として「マスター（番組送出設備）」</a:t>
            </a:r>
            <a:endParaRPr kumimoji="1" lang="en-US" altLang="ja-JP" sz="2800" dirty="0">
              <a:latin typeface="+mj-ea"/>
              <a:ea typeface="+mj-ea"/>
            </a:endParaRPr>
          </a:p>
          <a:p>
            <a:pPr marL="0" indent="0">
              <a:buNone/>
            </a:pPr>
            <a:r>
              <a:rPr lang="en-US" altLang="ja-JP" sz="2800" dirty="0">
                <a:latin typeface="+mj-ea"/>
                <a:ea typeface="+mj-ea"/>
              </a:rPr>
              <a:t>〈</a:t>
            </a:r>
            <a:r>
              <a:rPr lang="ja-JP" altLang="en-US" sz="2800" dirty="0">
                <a:latin typeface="+mj-ea"/>
                <a:ea typeface="+mj-ea"/>
              </a:rPr>
              <a:t>「番組送出設備」の「維持管理」には、番組送出設備の機能を維</a:t>
            </a:r>
            <a:endParaRPr lang="ja-JP" altLang="en-US" sz="2800" dirty="0">
              <a:latin typeface="+mj-ea"/>
              <a:ea typeface="+mj-ea"/>
            </a:endParaRPr>
          </a:p>
          <a:p>
            <a:pPr marL="0" indent="0">
              <a:buNone/>
            </a:pPr>
            <a:r>
              <a:rPr lang="ja-JP" altLang="en-US" sz="2800" dirty="0">
                <a:latin typeface="+mj-ea"/>
                <a:ea typeface="+mj-ea"/>
              </a:rPr>
              <a:t>持する（番組送出設備の機能を正常な状態に保つ）ため、その保守</a:t>
            </a:r>
            <a:endParaRPr lang="ja-JP" altLang="en-US" sz="2800" dirty="0">
              <a:latin typeface="+mj-ea"/>
              <a:ea typeface="+mj-ea"/>
            </a:endParaRPr>
          </a:p>
          <a:p>
            <a:pPr marL="0" indent="0">
              <a:buNone/>
            </a:pPr>
            <a:r>
              <a:rPr lang="ja-JP" altLang="en-US" sz="2800" dirty="0">
                <a:latin typeface="+mj-ea"/>
                <a:ea typeface="+mj-ea"/>
              </a:rPr>
              <a:t>点検、機器の修理・部品の交換、プログラムの更新を行うこと等が</a:t>
            </a:r>
            <a:endParaRPr lang="ja-JP" altLang="en-US" sz="2800" dirty="0">
              <a:latin typeface="+mj-ea"/>
              <a:ea typeface="+mj-ea"/>
            </a:endParaRPr>
          </a:p>
          <a:p>
            <a:pPr marL="0" indent="0">
              <a:buNone/>
            </a:pPr>
            <a:r>
              <a:rPr lang="ja-JP" altLang="en-US" sz="2800" dirty="0">
                <a:latin typeface="+mj-ea"/>
                <a:ea typeface="+mj-ea"/>
              </a:rPr>
              <a:t>該当します。また、「操作」には、番組送出設備を運用し、制御す</a:t>
            </a:r>
            <a:endParaRPr lang="ja-JP" altLang="en-US" sz="2800" dirty="0">
              <a:latin typeface="+mj-ea"/>
              <a:ea typeface="+mj-ea"/>
            </a:endParaRPr>
          </a:p>
          <a:p>
            <a:pPr marL="0" indent="0">
              <a:buNone/>
            </a:pPr>
            <a:r>
              <a:rPr lang="ja-JP" altLang="en-US" sz="2800" dirty="0">
                <a:latin typeface="+mj-ea"/>
                <a:ea typeface="+mj-ea"/>
              </a:rPr>
              <a:t>る操作を行うこと等が該当します</a:t>
            </a:r>
            <a:r>
              <a:rPr lang="en-US" altLang="ja-JP" sz="2800" dirty="0">
                <a:latin typeface="+mj-ea"/>
                <a:ea typeface="+mj-ea"/>
              </a:rPr>
              <a:t>〉</a:t>
            </a:r>
            <a:r>
              <a:rPr lang="ja-JP" altLang="en-US" sz="2800" dirty="0">
                <a:latin typeface="+mj-ea"/>
                <a:ea typeface="+mj-ea"/>
              </a:rPr>
              <a:t>（総務省の制度解説より）</a:t>
            </a:r>
            <a:endParaRPr kumimoji="1" lang="ja-JP" altLang="en-US" sz="28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0" y="987552"/>
            <a:ext cx="4558147" cy="1303867"/>
          </a:xfrm>
        </p:spPr>
        <p:txBody>
          <a:bodyPr>
            <a:normAutofit fontScale="90000"/>
          </a:bodyPr>
          <a:lstStyle/>
          <a:p>
            <a:r>
              <a:rPr kumimoji="1" lang="ja-JP" altLang="en-US" dirty="0"/>
              <a:t>武力攻撃事態等における国民の保護</a:t>
            </a:r>
            <a:endParaRPr kumimoji="1" lang="ja-JP" altLang="en-US" dirty="0"/>
          </a:p>
        </p:txBody>
      </p:sp>
      <p:pic>
        <p:nvPicPr>
          <p:cNvPr id="6" name="コンテンツ プレースホルダー 5"/>
          <p:cNvPicPr>
            <a:picLocks noGrp="1" noChangeAspect="1"/>
          </p:cNvPicPr>
          <p:nvPr>
            <p:ph sz="half" idx="1"/>
          </p:nvPr>
        </p:nvPicPr>
        <p:blipFill>
          <a:blip r:embed="rId1"/>
          <a:stretch>
            <a:fillRect/>
          </a:stretch>
        </p:blipFill>
        <p:spPr>
          <a:xfrm>
            <a:off x="599625" y="1067513"/>
            <a:ext cx="5167588" cy="4722974"/>
          </a:xfrm>
        </p:spPr>
      </p:pic>
      <p:sp>
        <p:nvSpPr>
          <p:cNvPr id="4" name="コンテンツ プレースホルダー 3"/>
          <p:cNvSpPr>
            <a:spLocks noGrp="1"/>
          </p:cNvSpPr>
          <p:nvPr>
            <p:ph sz="half" idx="2"/>
          </p:nvPr>
        </p:nvSpPr>
        <p:spPr/>
        <p:txBody>
          <a:bodyPr>
            <a:normAutofit/>
          </a:bodyPr>
          <a:lstStyle/>
          <a:p>
            <a:pPr marL="0" indent="0">
              <a:buNone/>
            </a:pPr>
            <a:r>
              <a:rPr kumimoji="1" lang="ja-JP" altLang="en-US" sz="2800" dirty="0">
                <a:latin typeface="+mj-ea"/>
                <a:ea typeface="+mj-ea"/>
              </a:rPr>
              <a:t>ＮＨＫと民放各局は、有事の際の指定公共機関（指定地方公共機関）として、警報、避難の指示（警報の解除、避難の指示の解除を含む）、 緊急通報の３つの緊急情報を放送する責務を負う</a:t>
            </a:r>
            <a:endParaRPr kumimoji="1" lang="ja-JP" altLang="en-US" sz="2800" dirty="0">
              <a:latin typeface="+mj-ea"/>
              <a:ea typeface="+mj-ea"/>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1837</Words>
  <Application>WPS Presentation</Application>
  <PresentationFormat>ワイド画面</PresentationFormat>
  <Paragraphs>95</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ＭＳ Ｐゴシック</vt:lpstr>
      <vt:lpstr>Wingdings</vt:lpstr>
      <vt:lpstr>Arial</vt:lpstr>
      <vt:lpstr>Meiryo UI</vt:lpstr>
      <vt:lpstr>ＭＳ ゴシック</vt:lpstr>
      <vt:lpstr>Garamond</vt:lpstr>
      <vt:lpstr>ＭＳ Ｐ明朝</vt:lpstr>
      <vt:lpstr>Microsoft YaHei</vt:lpstr>
      <vt:lpstr>ＭＳ Ｐゴシック</vt:lpstr>
      <vt:lpstr>Arial Unicode MS</vt:lpstr>
      <vt:lpstr>游ゴシック</vt:lpstr>
      <vt:lpstr>Calibri</vt:lpstr>
      <vt:lpstr>オーガニック</vt:lpstr>
      <vt:lpstr>秘密保護法制と メディア・表現の自由</vt:lpstr>
      <vt:lpstr>日本マスコミ文化情報労組会議（ＭＩＣ）</vt:lpstr>
      <vt:lpstr>特定秘密保護法  日比野敏陽ＭＩＣ議長 （新聞労連委員長）の発言  「この法律は、取材現場に萎縮をもたらし、主権者たる国民が正しい情報を得られず、日本の民主主義を根底からおびやかす」</vt:lpstr>
      <vt:lpstr>特定秘密保護法</vt:lpstr>
      <vt:lpstr>PowerPoint 演示文稿</vt:lpstr>
      <vt:lpstr>2022年12月　特定秘密保護法違反で 海上自衛隊一等海佐を書類送検</vt:lpstr>
      <vt:lpstr>経済安保推進法　セキュリティクリアランス強化</vt:lpstr>
      <vt:lpstr>特定社会基盤役務の安定的な提供の確保</vt:lpstr>
      <vt:lpstr>武力攻撃事態等における国民の保護</vt:lpstr>
      <vt:lpstr>PowerPoint 演示文稿</vt:lpstr>
      <vt:lpstr>ＮＨＫの国民保護業務計画</vt:lpstr>
      <vt:lpstr>“冤罪”の深層〜警視庁公安部で何が〜  ＮＨＫスペシャル・ＥＴＶ特集</vt:lpstr>
      <vt:lpstr>“冤罪”の深層〜警視庁公安部で何が〜 ＮＨＫスペシャル・ＥＴＶ特集</vt:lpstr>
      <vt:lpstr>“冤罪”の深層〜警視庁公安部で何が〜 ＮＨＫスペシャル・ＥＴＶ特集</vt:lpstr>
      <vt:lpstr>“冤罪”の深層〜警視庁公安部で何が〜 ＮＨＫスペシャル・ＥＴＶ特集</vt:lpstr>
      <vt:lpstr>“冤罪”の深層〜警視庁公安部で何が〜 ＮＨＫスペシャル・ＥＴＶ特集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貞明 岩崎</dc:creator>
  <cp:lastModifiedBy>hay79</cp:lastModifiedBy>
  <cp:revision>148</cp:revision>
  <dcterms:created xsi:type="dcterms:W3CDTF">2023-11-02T09:38:00Z</dcterms:created>
  <dcterms:modified xsi:type="dcterms:W3CDTF">2024-01-27T14:19:15Z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