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256" r:id="rId2"/>
    <p:sldId id="260" r:id="rId3"/>
    <p:sldId id="274" r:id="rId4"/>
    <p:sldId id="261" r:id="rId5"/>
    <p:sldId id="275" r:id="rId6"/>
    <p:sldId id="262" r:id="rId7"/>
    <p:sldId id="264" r:id="rId8"/>
    <p:sldId id="276" r:id="rId9"/>
    <p:sldId id="268" r:id="rId10"/>
    <p:sldId id="263" r:id="rId11"/>
    <p:sldId id="265" r:id="rId12"/>
    <p:sldId id="266" r:id="rId13"/>
    <p:sldId id="267"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E5351E-BF1C-4E0B-BBC2-5B0F790417BF}" type="datetimeFigureOut">
              <a:rPr kumimoji="1" lang="ja-JP" altLang="en-US" smtClean="0"/>
              <a:t>2019/11/4</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48F169-503E-493B-B48E-72B5B54053C1}" type="slidenum">
              <a:rPr kumimoji="1" lang="ja-JP" altLang="en-US" smtClean="0"/>
              <a:t>‹#›</a:t>
            </a:fld>
            <a:endParaRPr kumimoji="1" lang="ja-JP" altLang="en-US"/>
          </a:p>
        </p:txBody>
      </p:sp>
    </p:spTree>
    <p:extLst>
      <p:ext uri="{BB962C8B-B14F-4D97-AF65-F5344CB8AC3E}">
        <p14:creationId xmlns:p14="http://schemas.microsoft.com/office/powerpoint/2010/main" val="8670928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478182" y="802299"/>
            <a:ext cx="5536652" cy="2541431"/>
          </a:xfrm>
        </p:spPr>
        <p:txBody>
          <a:bodyPr bIns="0" anchor="b">
            <a:normAutofit/>
          </a:bodyPr>
          <a:lstStyle>
            <a:lvl1pPr algn="l">
              <a:defRPr sz="5400"/>
            </a:lvl1pPr>
          </a:lstStyle>
          <a:p>
            <a:r>
              <a:rPr lang="ja-JP" altLang="en-US"/>
              <a:t>マスター タイトルの書式設定</a:t>
            </a:r>
            <a:endParaRPr lang="en-US" dirty="0"/>
          </a:p>
        </p:txBody>
      </p:sp>
      <p:sp>
        <p:nvSpPr>
          <p:cNvPr id="3" name="Subtitle 2"/>
          <p:cNvSpPr>
            <a:spLocks noGrp="1"/>
          </p:cNvSpPr>
          <p:nvPr>
            <p:ph type="subTitle" idx="1"/>
          </p:nvPr>
        </p:nvSpPr>
        <p:spPr>
          <a:xfrm>
            <a:off x="2478182" y="3531205"/>
            <a:ext cx="5536652"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0F3ABA6-2A2B-423D-ACB4-280E34C85896}" type="datetimeFigureOut">
              <a:rPr kumimoji="1" lang="ja-JP" altLang="en-US" smtClean="0"/>
              <a:t>2019/11/4</a:t>
            </a:fld>
            <a:endParaRPr kumimoji="1" lang="ja-JP" altLang="en-US"/>
          </a:p>
        </p:txBody>
      </p:sp>
      <p:sp>
        <p:nvSpPr>
          <p:cNvPr id="5" name="Footer Placeholder 4"/>
          <p:cNvSpPr>
            <a:spLocks noGrp="1"/>
          </p:cNvSpPr>
          <p:nvPr>
            <p:ph type="ftr" sz="quarter" idx="11"/>
          </p:nvPr>
        </p:nvSpPr>
        <p:spPr>
          <a:xfrm>
            <a:off x="2478181" y="329308"/>
            <a:ext cx="3004429" cy="309201"/>
          </a:xfrm>
        </p:spPr>
        <p:txBody>
          <a:bodyPr/>
          <a:lstStyle/>
          <a:p>
            <a:endParaRPr kumimoji="1" lang="ja-JP" altLang="en-US"/>
          </a:p>
        </p:txBody>
      </p:sp>
      <p:sp>
        <p:nvSpPr>
          <p:cNvPr id="6" name="Slide Number Placeholder 5"/>
          <p:cNvSpPr>
            <a:spLocks noGrp="1"/>
          </p:cNvSpPr>
          <p:nvPr>
            <p:ph type="sldNum" sz="quarter" idx="12"/>
          </p:nvPr>
        </p:nvSpPr>
        <p:spPr>
          <a:xfrm>
            <a:off x="1434703" y="798973"/>
            <a:ext cx="802005" cy="503578"/>
          </a:xfrm>
        </p:spPr>
        <p:txBody>
          <a:bodyPr/>
          <a:lstStyle/>
          <a:p>
            <a:fld id="{8F4A8D05-791C-4710-AD11-E519359E59AE}" type="slidenum">
              <a:rPr kumimoji="1" lang="ja-JP" altLang="en-US" smtClean="0"/>
              <a:t>‹#›</a:t>
            </a:fld>
            <a:endParaRPr kumimoji="1" lang="ja-JP" altLang="en-US"/>
          </a:p>
        </p:txBody>
      </p:sp>
      <p:cxnSp>
        <p:nvCxnSpPr>
          <p:cNvPr id="8" name="Straight Connector 7"/>
          <p:cNvCxnSpPr/>
          <p:nvPr/>
        </p:nvCxnSpPr>
        <p:spPr>
          <a:xfrm>
            <a:off x="2316514" y="798973"/>
            <a:ext cx="0" cy="254475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79740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0F3ABA6-2A2B-423D-ACB4-280E34C85896}" type="datetimeFigureOut">
              <a:rPr kumimoji="1" lang="ja-JP" altLang="en-US" smtClean="0"/>
              <a:t>2019/11/4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4A8D05-791C-4710-AD11-E519359E59AE}" type="slidenum">
              <a:rPr kumimoji="1" lang="ja-JP" altLang="en-US" smtClean="0"/>
              <a:t>‹#›</a:t>
            </a:fld>
            <a:endParaRPr kumimoji="1" lang="ja-JP" altLang="en-US"/>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56443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881269"/>
            <a:ext cx="1103027" cy="4577594"/>
          </a:xfrm>
        </p:spPr>
        <p:txBody>
          <a:bodyPr vert="eaVert"/>
          <a:lstStyle>
            <a:lvl1pPr algn="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535413" y="881269"/>
            <a:ext cx="5209173" cy="457759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0F3ABA6-2A2B-423D-ACB4-280E34C85896}" type="datetimeFigureOut">
              <a:rPr kumimoji="1" lang="ja-JP" altLang="en-US" smtClean="0"/>
              <a:t>2019/11/4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4A8D05-791C-4710-AD11-E519359E59AE}" type="slidenum">
              <a:rPr kumimoji="1" lang="ja-JP" altLang="en-US" smtClean="0"/>
              <a:t>‹#›</a:t>
            </a:fld>
            <a:endParaRPr kumimoji="1" lang="ja-JP" altLang="en-US"/>
          </a:p>
        </p:txBody>
      </p:sp>
      <p:cxnSp>
        <p:nvCxnSpPr>
          <p:cNvPr id="8" name="Straight Connector 7"/>
          <p:cNvCxnSpPr/>
          <p:nvPr/>
        </p:nvCxnSpPr>
        <p:spPr>
          <a:xfrm flipH="1">
            <a:off x="6918028" y="719273"/>
            <a:ext cx="1096806"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46264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0F3ABA6-2A2B-423D-ACB4-280E34C85896}" type="datetimeFigureOut">
              <a:rPr kumimoji="1" lang="ja-JP" altLang="en-US" smtClean="0"/>
              <a:t>2019/11/4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4A8D05-791C-4710-AD11-E519359E59AE}" type="slidenum">
              <a:rPr kumimoji="1" lang="ja-JP" altLang="en-US" smtClean="0"/>
              <a:t>‹#›</a:t>
            </a:fld>
            <a:endParaRPr kumimoji="1" lang="ja-JP" altLang="en-US"/>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87629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535411" y="1756130"/>
            <a:ext cx="5525081" cy="1887950"/>
          </a:xfrm>
        </p:spPr>
        <p:txBody>
          <a:bodyPr anchor="b">
            <a:normAutofit/>
          </a:bodyPr>
          <a:lstStyle>
            <a:lvl1pPr algn="l">
              <a:defRPr sz="32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535412" y="3806196"/>
            <a:ext cx="5525081"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0F3ABA6-2A2B-423D-ACB4-280E34C85896}" type="datetimeFigureOut">
              <a:rPr kumimoji="1" lang="ja-JP" altLang="en-US" smtClean="0"/>
              <a:t>2019/11/4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4A8D05-791C-4710-AD11-E519359E59AE}" type="slidenum">
              <a:rPr kumimoji="1" lang="ja-JP" altLang="en-US" smtClean="0"/>
              <a:t>‹#›</a:t>
            </a:fld>
            <a:endParaRPr kumimoji="1" lang="ja-JP" altLang="en-US"/>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13296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35413" y="804890"/>
            <a:ext cx="6479421" cy="1059305"/>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535412" y="2013936"/>
            <a:ext cx="3079690" cy="34375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935143" y="2013936"/>
            <a:ext cx="3079690" cy="343755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0F3ABA6-2A2B-423D-ACB4-280E34C85896}" type="datetimeFigureOut">
              <a:rPr kumimoji="1" lang="ja-JP" altLang="en-US" smtClean="0"/>
              <a:t>2019/11/4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4A8D05-791C-4710-AD11-E519359E59AE}" type="slidenum">
              <a:rPr kumimoji="1" lang="ja-JP" altLang="en-US" smtClean="0"/>
              <a:t>‹#›</a:t>
            </a:fld>
            <a:endParaRPr kumimoji="1" lang="ja-JP" altLang="en-US"/>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30657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535413" y="804164"/>
            <a:ext cx="6479422" cy="1056319"/>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535413" y="2019550"/>
            <a:ext cx="3079690"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1535413" y="2824270"/>
            <a:ext cx="3079690" cy="26444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935142" y="2023004"/>
            <a:ext cx="3079691"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935142" y="2821491"/>
            <a:ext cx="3079691" cy="263737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0F3ABA6-2A2B-423D-ACB4-280E34C85896}" type="datetimeFigureOut">
              <a:rPr kumimoji="1" lang="ja-JP" altLang="en-US" smtClean="0"/>
              <a:t>2019/11/4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F4A8D05-791C-4710-AD11-E519359E59AE}" type="slidenum">
              <a:rPr kumimoji="1" lang="ja-JP" altLang="en-US" smtClean="0"/>
              <a:t>‹#›</a:t>
            </a:fld>
            <a:endParaRPr kumimoji="1" lang="ja-JP" altLang="en-US"/>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47132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0F3ABA6-2A2B-423D-ACB4-280E34C85896}" type="datetimeFigureOut">
              <a:rPr kumimoji="1" lang="ja-JP" altLang="en-US" smtClean="0"/>
              <a:t>2019/11/4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F4A8D05-791C-4710-AD11-E519359E59AE}" type="slidenum">
              <a:rPr kumimoji="1" lang="ja-JP" altLang="en-US" smtClean="0"/>
              <a:t>‹#›</a:t>
            </a:fld>
            <a:endParaRPr kumimoji="1" lang="ja-JP" altLang="en-US"/>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87142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F3ABA6-2A2B-423D-ACB4-280E34C85896}" type="datetimeFigureOut">
              <a:rPr kumimoji="1" lang="ja-JP" altLang="en-US" smtClean="0"/>
              <a:t>2019/11/4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F4A8D05-791C-4710-AD11-E519359E59AE}" type="slidenum">
              <a:rPr kumimoji="1" lang="ja-JP" altLang="en-US" smtClean="0"/>
              <a:t>‹#›</a:t>
            </a:fld>
            <a:endParaRPr kumimoji="1" lang="ja-JP" altLang="en-US"/>
          </a:p>
        </p:txBody>
      </p:sp>
    </p:spTree>
    <p:extLst>
      <p:ext uri="{BB962C8B-B14F-4D97-AF65-F5344CB8AC3E}">
        <p14:creationId xmlns:p14="http://schemas.microsoft.com/office/powerpoint/2010/main" val="1470662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35356" y="798973"/>
            <a:ext cx="2329635" cy="2247117"/>
          </a:xfrm>
        </p:spPr>
        <p:txBody>
          <a:bodyPr anchor="b">
            <a:normAutofit/>
          </a:bodyPr>
          <a:lstStyle>
            <a:lvl1pPr algn="l">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535413" y="3205492"/>
            <a:ext cx="2330998"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0F3ABA6-2A2B-423D-ACB4-280E34C85896}" type="datetimeFigureOut">
              <a:rPr kumimoji="1" lang="ja-JP" altLang="en-US" smtClean="0"/>
              <a:t>2019/11/4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4A8D05-791C-4710-AD11-E519359E59AE}" type="slidenum">
              <a:rPr kumimoji="1" lang="ja-JP" altLang="en-US" smtClean="0"/>
              <a:t>‹#›</a:t>
            </a:fld>
            <a:endParaRPr kumimoji="1" lang="ja-JP" altLang="en-US"/>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36407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grpSp>
        <p:nvGrpSpPr>
          <p:cNvPr id="9" name="Group 8"/>
          <p:cNvGrpSpPr/>
          <p:nvPr/>
        </p:nvGrpSpPr>
        <p:grpSpPr>
          <a:xfrm>
            <a:off x="4996501" y="482171"/>
            <a:ext cx="3511387" cy="5149101"/>
            <a:chOff x="4996501" y="482171"/>
            <a:chExt cx="3511387" cy="5149101"/>
          </a:xfrm>
        </p:grpSpPr>
        <p:sp>
          <p:nvSpPr>
            <p:cNvPr id="14" name="Rectangle 13"/>
            <p:cNvSpPr/>
            <p:nvPr/>
          </p:nvSpPr>
          <p:spPr>
            <a:xfrm>
              <a:off x="4996501" y="482171"/>
              <a:ext cx="3511387"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5312152" y="812506"/>
              <a:ext cx="2883013" cy="4479361"/>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6201" y="1129513"/>
            <a:ext cx="3152882" cy="1830584"/>
          </a:xfrm>
        </p:spPr>
        <p:txBody>
          <a:bodyPr anchor="b">
            <a:normAutofit/>
          </a:bodyPr>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535412" y="3145992"/>
            <a:ext cx="3148365"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a:xfrm>
            <a:off x="1535412" y="5469857"/>
            <a:ext cx="3153672" cy="320123"/>
          </a:xfrm>
        </p:spPr>
        <p:txBody>
          <a:bodyPr/>
          <a:lstStyle>
            <a:lvl1pPr algn="l">
              <a:defRPr/>
            </a:lvl1pPr>
          </a:lstStyle>
          <a:p>
            <a:fld id="{90F3ABA6-2A2B-423D-ACB4-280E34C85896}" type="datetimeFigureOut">
              <a:rPr kumimoji="1" lang="ja-JP" altLang="en-US" smtClean="0"/>
              <a:t>2019/11/4</a:t>
            </a:fld>
            <a:endParaRPr kumimoji="1" lang="ja-JP" altLang="en-US"/>
          </a:p>
        </p:txBody>
      </p:sp>
      <p:sp>
        <p:nvSpPr>
          <p:cNvPr id="6" name="Footer Placeholder 5"/>
          <p:cNvSpPr>
            <a:spLocks noGrp="1"/>
          </p:cNvSpPr>
          <p:nvPr>
            <p:ph type="ftr" sz="quarter" idx="11"/>
          </p:nvPr>
        </p:nvSpPr>
        <p:spPr>
          <a:xfrm>
            <a:off x="1536252" y="318641"/>
            <a:ext cx="3152831" cy="320931"/>
          </a:xfrm>
        </p:spPr>
        <p:txBody>
          <a:bodyPr/>
          <a:lstStyle/>
          <a:p>
            <a:endParaRPr kumimoji="1" lang="ja-JP" altLang="en-US"/>
          </a:p>
        </p:txBody>
      </p:sp>
      <p:sp>
        <p:nvSpPr>
          <p:cNvPr id="7" name="Slide Number Placeholder 6"/>
          <p:cNvSpPr>
            <a:spLocks noGrp="1"/>
          </p:cNvSpPr>
          <p:nvPr>
            <p:ph type="sldNum" sz="quarter" idx="12"/>
          </p:nvPr>
        </p:nvSpPr>
        <p:spPr/>
        <p:txBody>
          <a:bodyPr/>
          <a:lstStyle/>
          <a:p>
            <a:fld id="{8F4A8D05-791C-4710-AD11-E519359E59AE}" type="slidenum">
              <a:rPr kumimoji="1" lang="ja-JP" altLang="en-US" smtClean="0"/>
              <a:t>‹#›</a:t>
            </a:fld>
            <a:endParaRPr kumimoji="1" lang="ja-JP" altLang="en-US"/>
          </a:p>
        </p:txBody>
      </p:sp>
      <p:cxnSp>
        <p:nvCxnSpPr>
          <p:cNvPr id="12" name="Straight Connector 11"/>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08955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147322"/>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srcRect t="2873" b="-2873"/>
          <a:stretch/>
        </p:blipFill>
        <p:spPr>
          <a:xfrm>
            <a:off x="0" y="6163056"/>
            <a:ext cx="9144000" cy="715502"/>
          </a:xfrm>
          <a:prstGeom prst="rect">
            <a:avLst/>
          </a:prstGeom>
        </p:spPr>
      </p:pic>
      <p:sp>
        <p:nvSpPr>
          <p:cNvPr id="2" name="Title Placeholder 1"/>
          <p:cNvSpPr>
            <a:spLocks noGrp="1"/>
          </p:cNvSpPr>
          <p:nvPr>
            <p:ph type="title"/>
          </p:nvPr>
        </p:nvSpPr>
        <p:spPr>
          <a:xfrm>
            <a:off x="1535413" y="804520"/>
            <a:ext cx="6479421" cy="1049235"/>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535413" y="2015733"/>
            <a:ext cx="6479421" cy="345061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90F3ABA6-2A2B-423D-ACB4-280E34C85896}" type="datetimeFigureOut">
              <a:rPr kumimoji="1" lang="ja-JP" altLang="en-US" smtClean="0"/>
              <a:t>2019/11/4</a:t>
            </a:fld>
            <a:endParaRPr kumimoji="1" lang="ja-JP" altLang="en-US"/>
          </a:p>
        </p:txBody>
      </p:sp>
      <p:sp>
        <p:nvSpPr>
          <p:cNvPr id="5" name="Footer Placeholder 4"/>
          <p:cNvSpPr>
            <a:spLocks noGrp="1"/>
          </p:cNvSpPr>
          <p:nvPr>
            <p:ph type="ftr" sz="quarter" idx="3"/>
          </p:nvPr>
        </p:nvSpPr>
        <p:spPr>
          <a:xfrm>
            <a:off x="1535413" y="329308"/>
            <a:ext cx="3942082"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8F4A8D05-791C-4710-AD11-E519359E59AE}" type="slidenum">
              <a:rPr kumimoji="1" lang="ja-JP" altLang="en-US" smtClean="0"/>
              <a:t>‹#›</a:t>
            </a:fld>
            <a:endParaRPr kumimoji="1" lang="ja-JP" altLang="en-US"/>
          </a:p>
        </p:txBody>
      </p:sp>
      <p:cxnSp>
        <p:nvCxnSpPr>
          <p:cNvPr id="12" name="Straight Connector 11"/>
          <p:cNvCxnSpPr/>
          <p:nvPr/>
        </p:nvCxnSpPr>
        <p:spPr>
          <a:xfrm>
            <a:off x="0" y="6171272"/>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575142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kumimoji="1" sz="3200" b="0" i="0" kern="1200" cap="none">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344424" y="836712"/>
            <a:ext cx="6804248" cy="2160240"/>
          </a:xfrm>
        </p:spPr>
        <p:txBody>
          <a:bodyPr>
            <a:normAutofit/>
          </a:bodyPr>
          <a:lstStyle/>
          <a:p>
            <a:r>
              <a:rPr kumimoji="1" lang="ja-JP" altLang="en-US" sz="4000" dirty="0"/>
              <a:t>「表現の不自由展」</a:t>
            </a:r>
            <a:br>
              <a:rPr kumimoji="1" lang="en-US" altLang="ja-JP" sz="4000" dirty="0"/>
            </a:br>
            <a:r>
              <a:rPr kumimoji="1" lang="ja-JP" altLang="en-US" sz="4000" dirty="0"/>
              <a:t>中止事件とは何だったのか</a:t>
            </a:r>
          </a:p>
        </p:txBody>
      </p:sp>
      <p:sp>
        <p:nvSpPr>
          <p:cNvPr id="3" name="サブタイトル 2"/>
          <p:cNvSpPr>
            <a:spLocks noGrp="1"/>
          </p:cNvSpPr>
          <p:nvPr>
            <p:ph type="subTitle" idx="1"/>
          </p:nvPr>
        </p:nvSpPr>
        <p:spPr>
          <a:xfrm>
            <a:off x="4860032" y="4365104"/>
            <a:ext cx="4104456" cy="977621"/>
          </a:xfrm>
        </p:spPr>
        <p:txBody>
          <a:bodyPr/>
          <a:lstStyle/>
          <a:p>
            <a:r>
              <a:rPr kumimoji="1" lang="en-US" altLang="ja-JP" dirty="0">
                <a:solidFill>
                  <a:schemeClr val="accent1"/>
                </a:solidFill>
              </a:rPr>
              <a:t>2019</a:t>
            </a:r>
            <a:r>
              <a:rPr kumimoji="1" lang="ja-JP" altLang="en-US" dirty="0">
                <a:solidFill>
                  <a:schemeClr val="accent1"/>
                </a:solidFill>
              </a:rPr>
              <a:t>年</a:t>
            </a:r>
            <a:r>
              <a:rPr kumimoji="1" lang="en-US" altLang="ja-JP" dirty="0">
                <a:solidFill>
                  <a:schemeClr val="accent1"/>
                </a:solidFill>
              </a:rPr>
              <a:t>11</a:t>
            </a:r>
            <a:r>
              <a:rPr kumimoji="1" lang="ja-JP" altLang="en-US" dirty="0">
                <a:solidFill>
                  <a:schemeClr val="accent1"/>
                </a:solidFill>
              </a:rPr>
              <a:t>月</a:t>
            </a:r>
            <a:r>
              <a:rPr kumimoji="1" lang="en-US" altLang="ja-JP" dirty="0">
                <a:solidFill>
                  <a:schemeClr val="accent1"/>
                </a:solidFill>
              </a:rPr>
              <a:t>6</a:t>
            </a:r>
            <a:r>
              <a:rPr kumimoji="1" lang="ja-JP" altLang="en-US" dirty="0">
                <a:solidFill>
                  <a:schemeClr val="accent1"/>
                </a:solidFill>
              </a:rPr>
              <a:t>日　</a:t>
            </a:r>
            <a:endParaRPr kumimoji="1" lang="en-US" altLang="ja-JP" dirty="0">
              <a:solidFill>
                <a:schemeClr val="accent1"/>
              </a:solidFill>
            </a:endParaRPr>
          </a:p>
          <a:p>
            <a:r>
              <a:rPr lang="ja-JP" altLang="en-US" dirty="0">
                <a:solidFill>
                  <a:schemeClr val="accent1"/>
                </a:solidFill>
              </a:rPr>
              <a:t>岩崎　貞明（メディア総合研究所）</a:t>
            </a:r>
            <a:endParaRPr kumimoji="1" lang="ja-JP" altLang="en-US" dirty="0">
              <a:solidFill>
                <a:schemeClr val="accent1"/>
              </a:solidFill>
            </a:endParaRPr>
          </a:p>
        </p:txBody>
      </p:sp>
      <p:pic>
        <p:nvPicPr>
          <p:cNvPr id="5" name="図 4">
            <a:extLst>
              <a:ext uri="{FF2B5EF4-FFF2-40B4-BE49-F238E27FC236}">
                <a16:creationId xmlns:a16="http://schemas.microsoft.com/office/drawing/2014/main" id="{F9CA829C-0BC1-4565-8B5A-183FAF37EB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422792" y="2654882"/>
            <a:ext cx="2267141" cy="4033622"/>
          </a:xfrm>
          <a:prstGeom prst="rect">
            <a:avLst/>
          </a:prstGeom>
        </p:spPr>
      </p:pic>
    </p:spTree>
    <p:extLst>
      <p:ext uri="{BB962C8B-B14F-4D97-AF65-F5344CB8AC3E}">
        <p14:creationId xmlns:p14="http://schemas.microsoft.com/office/powerpoint/2010/main" val="1602979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49BEB3-9B37-43A5-A6BA-C92F978CF0F6}"/>
              </a:ext>
            </a:extLst>
          </p:cNvPr>
          <p:cNvSpPr>
            <a:spLocks noGrp="1"/>
          </p:cNvSpPr>
          <p:nvPr>
            <p:ph type="title"/>
          </p:nvPr>
        </p:nvSpPr>
        <p:spPr>
          <a:xfrm>
            <a:off x="1535412" y="764704"/>
            <a:ext cx="6479421" cy="1049235"/>
          </a:xfrm>
        </p:spPr>
        <p:txBody>
          <a:bodyPr>
            <a:normAutofit fontScale="90000"/>
          </a:bodyPr>
          <a:lstStyle/>
          <a:p>
            <a:r>
              <a:rPr kumimoji="1" lang="ja-JP" altLang="en-US" dirty="0">
                <a:solidFill>
                  <a:srgbClr val="00B050"/>
                </a:solidFill>
                <a:latin typeface="ＭＳ ゴシック" panose="020B0609070205080204" pitchFamily="49" charset="-128"/>
                <a:ea typeface="ＭＳ ゴシック" panose="020B0609070205080204" pitchFamily="49" charset="-128"/>
              </a:rPr>
              <a:t>トリエンナーレ側に再開協議申し入れ</a:t>
            </a:r>
            <a:br>
              <a:rPr kumimoji="1" lang="en-US" altLang="ja-JP" dirty="0">
                <a:solidFill>
                  <a:srgbClr val="00B050"/>
                </a:solidFill>
                <a:latin typeface="ＭＳ ゴシック" panose="020B0609070205080204" pitchFamily="49" charset="-128"/>
                <a:ea typeface="ＭＳ ゴシック" panose="020B0609070205080204" pitchFamily="49" charset="-128"/>
              </a:rPr>
            </a:br>
            <a:r>
              <a:rPr lang="ja-JP" altLang="en-US" dirty="0">
                <a:solidFill>
                  <a:srgbClr val="00B050"/>
                </a:solidFill>
                <a:latin typeface="ＭＳ ゴシック" panose="020B0609070205080204" pitchFamily="49" charset="-128"/>
                <a:ea typeface="ＭＳ ゴシック" panose="020B0609070205080204" pitchFamily="49" charset="-128"/>
              </a:rPr>
              <a:t>県は「検証委員会」を設置</a:t>
            </a:r>
            <a:endParaRPr kumimoji="1" lang="ja-JP" altLang="en-US" dirty="0">
              <a:solidFill>
                <a:srgbClr val="00B050"/>
              </a:solidFill>
              <a:latin typeface="ＭＳ ゴシック" panose="020B0609070205080204" pitchFamily="49" charset="-128"/>
              <a:ea typeface="ＭＳ ゴシック" panose="020B0609070205080204" pitchFamily="49" charset="-128"/>
            </a:endParaRPr>
          </a:p>
        </p:txBody>
      </p:sp>
      <p:sp>
        <p:nvSpPr>
          <p:cNvPr id="3" name="コンテンツ プレースホルダー 2">
            <a:extLst>
              <a:ext uri="{FF2B5EF4-FFF2-40B4-BE49-F238E27FC236}">
                <a16:creationId xmlns:a16="http://schemas.microsoft.com/office/drawing/2014/main" id="{8D6CA9D0-0872-4950-B96B-FCD2C183451A}"/>
              </a:ext>
            </a:extLst>
          </p:cNvPr>
          <p:cNvSpPr>
            <a:spLocks noGrp="1"/>
          </p:cNvSpPr>
          <p:nvPr>
            <p:ph idx="1"/>
          </p:nvPr>
        </p:nvSpPr>
        <p:spPr>
          <a:xfrm>
            <a:off x="4355976" y="2132856"/>
            <a:ext cx="4607213" cy="3744416"/>
          </a:xfrm>
        </p:spPr>
        <p:txBody>
          <a:bodyPr>
            <a:normAutofit/>
          </a:bodyPr>
          <a:lstStyle/>
          <a:p>
            <a:pPr marL="0" indent="0">
              <a:buNone/>
            </a:pPr>
            <a:r>
              <a:rPr kumimoji="1" lang="ja-JP" altLang="en-US" sz="2400" dirty="0"/>
              <a:t>不自由展実行委は再開を求めて県側に公式協議を申し入れ</a:t>
            </a:r>
            <a:endParaRPr kumimoji="1" lang="en-US" altLang="ja-JP" sz="2400" dirty="0"/>
          </a:p>
          <a:p>
            <a:pPr marL="0" indent="0">
              <a:buNone/>
            </a:pPr>
            <a:r>
              <a:rPr lang="ja-JP" altLang="en-US" sz="2400" dirty="0"/>
              <a:t>決裂した場合の法的手段も検討弁護士らと仮処分申請を準備</a:t>
            </a:r>
            <a:endParaRPr lang="en-US" altLang="ja-JP" sz="2400" dirty="0"/>
          </a:p>
          <a:p>
            <a:pPr marL="0" indent="0">
              <a:buNone/>
            </a:pPr>
            <a:r>
              <a:rPr kumimoji="1" lang="ja-JP" altLang="en-US" sz="2400" dirty="0"/>
              <a:t>大村知事は「検証委員会」設置</a:t>
            </a:r>
            <a:endParaRPr kumimoji="1" lang="en-US" altLang="ja-JP" sz="2400" dirty="0"/>
          </a:p>
          <a:p>
            <a:pPr marL="0" indent="0">
              <a:buNone/>
            </a:pPr>
            <a:r>
              <a:rPr lang="ja-JP" altLang="en-US" sz="2400" dirty="0"/>
              <a:t>不自由展実行委員など関係者にヒアリングを要請</a:t>
            </a:r>
            <a:endParaRPr kumimoji="1" lang="ja-JP" altLang="en-US" sz="2400" dirty="0"/>
          </a:p>
        </p:txBody>
      </p:sp>
      <p:pic>
        <p:nvPicPr>
          <p:cNvPr id="5" name="図 4">
            <a:extLst>
              <a:ext uri="{FF2B5EF4-FFF2-40B4-BE49-F238E27FC236}">
                <a16:creationId xmlns:a16="http://schemas.microsoft.com/office/drawing/2014/main" id="{6F0A43FC-E447-49B3-8F7F-0E2528A3C9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811" y="2306869"/>
            <a:ext cx="3815125" cy="2821146"/>
          </a:xfrm>
          <a:prstGeom prst="rect">
            <a:avLst/>
          </a:prstGeom>
        </p:spPr>
      </p:pic>
    </p:spTree>
    <p:extLst>
      <p:ext uri="{BB962C8B-B14F-4D97-AF65-F5344CB8AC3E}">
        <p14:creationId xmlns:p14="http://schemas.microsoft.com/office/powerpoint/2010/main" val="2876135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49BEB3-9B37-43A5-A6BA-C92F978CF0F6}"/>
              </a:ext>
            </a:extLst>
          </p:cNvPr>
          <p:cNvSpPr>
            <a:spLocks noGrp="1"/>
          </p:cNvSpPr>
          <p:nvPr>
            <p:ph type="title"/>
          </p:nvPr>
        </p:nvSpPr>
        <p:spPr>
          <a:xfrm>
            <a:off x="1535412" y="764704"/>
            <a:ext cx="6479421" cy="1049235"/>
          </a:xfrm>
        </p:spPr>
        <p:txBody>
          <a:bodyPr/>
          <a:lstStyle/>
          <a:p>
            <a:r>
              <a:rPr kumimoji="1" lang="ja-JP" altLang="en-US" dirty="0">
                <a:solidFill>
                  <a:srgbClr val="00B050"/>
                </a:solidFill>
                <a:latin typeface="ＭＳ ゴシック" panose="020B0609070205080204" pitchFamily="49" charset="-128"/>
                <a:ea typeface="ＭＳ ゴシック" panose="020B0609070205080204" pitchFamily="49" charset="-128"/>
              </a:rPr>
              <a:t>再開を求めて仮処分申し立て</a:t>
            </a:r>
            <a:br>
              <a:rPr kumimoji="1" lang="en-US" altLang="ja-JP" dirty="0">
                <a:solidFill>
                  <a:srgbClr val="00B050"/>
                </a:solidFill>
                <a:latin typeface="ＭＳ ゴシック" panose="020B0609070205080204" pitchFamily="49" charset="-128"/>
                <a:ea typeface="ＭＳ ゴシック" panose="020B0609070205080204" pitchFamily="49" charset="-128"/>
              </a:rPr>
            </a:br>
            <a:endParaRPr kumimoji="1" lang="ja-JP" altLang="en-US" dirty="0">
              <a:solidFill>
                <a:srgbClr val="00B050"/>
              </a:solidFill>
              <a:latin typeface="ＭＳ ゴシック" panose="020B0609070205080204" pitchFamily="49" charset="-128"/>
              <a:ea typeface="ＭＳ ゴシック" panose="020B0609070205080204" pitchFamily="49" charset="-128"/>
            </a:endParaRPr>
          </a:p>
        </p:txBody>
      </p:sp>
      <p:sp>
        <p:nvSpPr>
          <p:cNvPr id="3" name="コンテンツ プレースホルダー 2">
            <a:extLst>
              <a:ext uri="{FF2B5EF4-FFF2-40B4-BE49-F238E27FC236}">
                <a16:creationId xmlns:a16="http://schemas.microsoft.com/office/drawing/2014/main" id="{8D6CA9D0-0872-4950-B96B-FCD2C183451A}"/>
              </a:ext>
            </a:extLst>
          </p:cNvPr>
          <p:cNvSpPr>
            <a:spLocks noGrp="1"/>
          </p:cNvSpPr>
          <p:nvPr>
            <p:ph idx="1"/>
          </p:nvPr>
        </p:nvSpPr>
        <p:spPr>
          <a:xfrm>
            <a:off x="4283968" y="1700808"/>
            <a:ext cx="4752528" cy="3960440"/>
          </a:xfrm>
        </p:spPr>
        <p:txBody>
          <a:bodyPr>
            <a:normAutofit/>
          </a:bodyPr>
          <a:lstStyle/>
          <a:p>
            <a:pPr marL="0" indent="0">
              <a:buNone/>
            </a:pPr>
            <a:r>
              <a:rPr kumimoji="1" lang="ja-JP" altLang="en-US" sz="2400" dirty="0"/>
              <a:t>再開協議に事実上応じてもらえないため、名古屋地方裁判所に</a:t>
            </a:r>
            <a:r>
              <a:rPr lang="ja-JP" altLang="en-US" sz="2400" dirty="0"/>
              <a:t>壁を撤去して展示再開を求める</a:t>
            </a:r>
            <a:r>
              <a:rPr kumimoji="1" lang="ja-JP" altLang="en-US" sz="2400" dirty="0"/>
              <a:t>仮処分を申し立て（</a:t>
            </a:r>
            <a:r>
              <a:rPr kumimoji="1" lang="en-US" altLang="ja-JP" sz="2400" dirty="0"/>
              <a:t>9</a:t>
            </a:r>
            <a:r>
              <a:rPr kumimoji="1" lang="ja-JP" altLang="en-US" sz="2400" dirty="0"/>
              <a:t>月</a:t>
            </a:r>
            <a:r>
              <a:rPr kumimoji="1" lang="en-US" altLang="ja-JP" sz="2400" dirty="0"/>
              <a:t>13</a:t>
            </a:r>
            <a:r>
              <a:rPr kumimoji="1" lang="ja-JP" altLang="en-US" sz="2400" dirty="0"/>
              <a:t>日）</a:t>
            </a:r>
            <a:endParaRPr kumimoji="1" lang="en-US" altLang="ja-JP" sz="2400" dirty="0"/>
          </a:p>
          <a:p>
            <a:pPr marL="0" indent="0">
              <a:buNone/>
            </a:pPr>
            <a:r>
              <a:rPr kumimoji="1" lang="ja-JP" altLang="en-US" sz="2400" dirty="0"/>
              <a:t>同日中に審尋の期日が決まる</a:t>
            </a:r>
            <a:endParaRPr kumimoji="1" lang="en-US" altLang="ja-JP" sz="2400" dirty="0"/>
          </a:p>
          <a:p>
            <a:pPr marL="0" indent="0">
              <a:buNone/>
            </a:pPr>
            <a:r>
              <a:rPr lang="ja-JP" altLang="en-US" sz="2400" dirty="0"/>
              <a:t>不自由展側は県側に対して</a:t>
            </a:r>
            <a:endParaRPr kumimoji="1" lang="en-US" altLang="ja-JP" sz="2400" dirty="0"/>
          </a:p>
          <a:p>
            <a:pPr marL="0" indent="0">
              <a:buNone/>
            </a:pPr>
            <a:r>
              <a:rPr lang="ja-JP" altLang="en-US" sz="2400" dirty="0"/>
              <a:t>契約不履行、人格権侵害を訴え</a:t>
            </a:r>
            <a:endParaRPr kumimoji="1" lang="ja-JP" altLang="en-US" sz="2400" dirty="0"/>
          </a:p>
        </p:txBody>
      </p:sp>
      <p:pic>
        <p:nvPicPr>
          <p:cNvPr id="9" name="図 8">
            <a:extLst>
              <a:ext uri="{FF2B5EF4-FFF2-40B4-BE49-F238E27FC236}">
                <a16:creationId xmlns:a16="http://schemas.microsoft.com/office/drawing/2014/main" id="{F84CA0DE-6B83-46C8-BED1-50BF8C2DBB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014080"/>
            <a:ext cx="3672408" cy="2940853"/>
          </a:xfrm>
          <a:prstGeom prst="rect">
            <a:avLst/>
          </a:prstGeom>
        </p:spPr>
      </p:pic>
      <p:sp>
        <p:nvSpPr>
          <p:cNvPr id="5" name="テキスト ボックス 4"/>
          <p:cNvSpPr txBox="1"/>
          <p:nvPr/>
        </p:nvSpPr>
        <p:spPr>
          <a:xfrm>
            <a:off x="386103" y="5155074"/>
            <a:ext cx="3672408" cy="369332"/>
          </a:xfrm>
          <a:prstGeom prst="rect">
            <a:avLst/>
          </a:prstGeom>
          <a:noFill/>
        </p:spPr>
        <p:txBody>
          <a:bodyPr wrap="square" rtlCol="0">
            <a:spAutoFit/>
          </a:bodyPr>
          <a:lstStyle/>
          <a:p>
            <a:r>
              <a:rPr kumimoji="1" lang="ja-JP" altLang="en-US" dirty="0">
                <a:solidFill>
                  <a:schemeClr val="accent1"/>
                </a:solidFill>
              </a:rPr>
              <a:t>仮処分申請に向かう実行委員ら</a:t>
            </a:r>
          </a:p>
        </p:txBody>
      </p:sp>
    </p:spTree>
    <p:extLst>
      <p:ext uri="{BB962C8B-B14F-4D97-AF65-F5344CB8AC3E}">
        <p14:creationId xmlns:p14="http://schemas.microsoft.com/office/powerpoint/2010/main" val="2509376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49BEB3-9B37-43A5-A6BA-C92F978CF0F6}"/>
              </a:ext>
            </a:extLst>
          </p:cNvPr>
          <p:cNvSpPr>
            <a:spLocks noGrp="1"/>
          </p:cNvSpPr>
          <p:nvPr>
            <p:ph type="title"/>
          </p:nvPr>
        </p:nvSpPr>
        <p:spPr>
          <a:xfrm>
            <a:off x="1535412" y="764704"/>
            <a:ext cx="6479421" cy="1049235"/>
          </a:xfrm>
        </p:spPr>
        <p:txBody>
          <a:bodyPr>
            <a:normAutofit/>
          </a:bodyPr>
          <a:lstStyle/>
          <a:p>
            <a:r>
              <a:rPr lang="ja-JP" altLang="en-US" dirty="0">
                <a:solidFill>
                  <a:srgbClr val="00B050"/>
                </a:solidFill>
                <a:latin typeface="ＭＳ ゴシック" panose="020B0609070205080204" pitchFamily="49" charset="-128"/>
                <a:ea typeface="ＭＳ ゴシック" panose="020B0609070205080204" pitchFamily="49" charset="-128"/>
              </a:rPr>
              <a:t>「検証委員会」が「再開」提言</a:t>
            </a:r>
            <a:br>
              <a:rPr lang="en-US" altLang="ja-JP" dirty="0">
                <a:solidFill>
                  <a:srgbClr val="00B050"/>
                </a:solidFill>
                <a:latin typeface="ＭＳ ゴシック" panose="020B0609070205080204" pitchFamily="49" charset="-128"/>
                <a:ea typeface="ＭＳ ゴシック" panose="020B0609070205080204" pitchFamily="49" charset="-128"/>
              </a:rPr>
            </a:br>
            <a:r>
              <a:rPr lang="ja-JP" altLang="en-US" dirty="0">
                <a:solidFill>
                  <a:srgbClr val="00B050"/>
                </a:solidFill>
                <a:latin typeface="ＭＳ ゴシック" panose="020B0609070205080204" pitchFamily="49" charset="-128"/>
                <a:ea typeface="ＭＳ ゴシック" panose="020B0609070205080204" pitchFamily="49" charset="-128"/>
              </a:rPr>
              <a:t>仮処分も和解が成立</a:t>
            </a:r>
            <a:endParaRPr kumimoji="1" lang="ja-JP" altLang="en-US" dirty="0">
              <a:solidFill>
                <a:srgbClr val="00B050"/>
              </a:solidFill>
              <a:latin typeface="ＭＳ ゴシック" panose="020B0609070205080204" pitchFamily="49" charset="-128"/>
              <a:ea typeface="ＭＳ ゴシック" panose="020B0609070205080204" pitchFamily="49" charset="-128"/>
            </a:endParaRPr>
          </a:p>
        </p:txBody>
      </p:sp>
      <p:sp>
        <p:nvSpPr>
          <p:cNvPr id="3" name="コンテンツ プレースホルダー 2">
            <a:extLst>
              <a:ext uri="{FF2B5EF4-FFF2-40B4-BE49-F238E27FC236}">
                <a16:creationId xmlns:a16="http://schemas.microsoft.com/office/drawing/2014/main" id="{8D6CA9D0-0872-4950-B96B-FCD2C183451A}"/>
              </a:ext>
            </a:extLst>
          </p:cNvPr>
          <p:cNvSpPr>
            <a:spLocks noGrp="1"/>
          </p:cNvSpPr>
          <p:nvPr>
            <p:ph idx="1"/>
          </p:nvPr>
        </p:nvSpPr>
        <p:spPr>
          <a:xfrm>
            <a:off x="4211960" y="2060847"/>
            <a:ext cx="4608512" cy="4104457"/>
          </a:xfrm>
        </p:spPr>
        <p:txBody>
          <a:bodyPr>
            <a:normAutofit/>
          </a:bodyPr>
          <a:lstStyle/>
          <a:p>
            <a:pPr marL="0" indent="0">
              <a:buNone/>
            </a:pPr>
            <a:r>
              <a:rPr kumimoji="1" lang="ja-JP" altLang="en-US" sz="2400" dirty="0"/>
              <a:t>津田大介芸術監督の責任を指摘</a:t>
            </a:r>
            <a:endParaRPr kumimoji="1" lang="en-US" altLang="ja-JP" sz="2400" dirty="0"/>
          </a:p>
          <a:p>
            <a:pPr marL="0" indent="0">
              <a:buNone/>
            </a:pPr>
            <a:r>
              <a:rPr kumimoji="1" lang="ja-JP" altLang="en-US" sz="2400" dirty="0"/>
              <a:t>展示の見直しなど条件が整えば</a:t>
            </a:r>
            <a:endParaRPr kumimoji="1" lang="en-US" altLang="ja-JP" sz="2400" dirty="0"/>
          </a:p>
          <a:p>
            <a:pPr marL="0" indent="0">
              <a:buNone/>
            </a:pPr>
            <a:r>
              <a:rPr kumimoji="1" lang="ja-JP" altLang="en-US" sz="2400" dirty="0"/>
              <a:t>「速やかに再開すべき」と提言</a:t>
            </a:r>
            <a:endParaRPr kumimoji="1" lang="en-US" altLang="ja-JP" sz="2400" dirty="0"/>
          </a:p>
          <a:p>
            <a:pPr marL="0" indent="0">
              <a:buNone/>
            </a:pPr>
            <a:r>
              <a:rPr lang="en-US" altLang="ja-JP" sz="2400" dirty="0"/>
              <a:t>9</a:t>
            </a:r>
            <a:r>
              <a:rPr lang="ja-JP" altLang="en-US" sz="2400" dirty="0"/>
              <a:t>月</a:t>
            </a:r>
            <a:r>
              <a:rPr lang="en-US" altLang="ja-JP" sz="2400" dirty="0"/>
              <a:t>30</a:t>
            </a:r>
            <a:r>
              <a:rPr lang="ja-JP" altLang="en-US" sz="2400" dirty="0"/>
              <a:t>日に第三回審尋で和解</a:t>
            </a:r>
          </a:p>
          <a:p>
            <a:pPr marL="0" indent="0">
              <a:buNone/>
            </a:pPr>
            <a:r>
              <a:rPr lang="ja-JP" altLang="en-US" sz="2400" dirty="0"/>
              <a:t>再開は「</a:t>
            </a:r>
            <a:r>
              <a:rPr lang="en-US" altLang="ja-JP" sz="2400" dirty="0"/>
              <a:t>10</a:t>
            </a:r>
            <a:r>
              <a:rPr lang="ja-JP" altLang="en-US" sz="2400" dirty="0"/>
              <a:t>月</a:t>
            </a:r>
            <a:r>
              <a:rPr lang="en-US" altLang="ja-JP" sz="2400" dirty="0"/>
              <a:t>6</a:t>
            </a:r>
            <a:r>
              <a:rPr lang="ja-JP" altLang="en-US" sz="2400" dirty="0"/>
              <a:t>日または</a:t>
            </a:r>
            <a:r>
              <a:rPr lang="en-US" altLang="ja-JP" sz="2400" dirty="0"/>
              <a:t>8</a:t>
            </a:r>
            <a:r>
              <a:rPr lang="ja-JP" altLang="en-US" sz="2400" dirty="0"/>
              <a:t>日」</a:t>
            </a:r>
          </a:p>
          <a:p>
            <a:pPr marL="0" indent="0">
              <a:buNone/>
            </a:pPr>
            <a:r>
              <a:rPr lang="ja-JP" altLang="en-US" sz="2400" dirty="0"/>
              <a:t>中止前と同一性保持が条件</a:t>
            </a:r>
          </a:p>
          <a:p>
            <a:pPr marL="0" indent="0">
              <a:buNone/>
            </a:pPr>
            <a:r>
              <a:rPr lang="ja-JP" altLang="en-US" sz="2400" dirty="0"/>
              <a:t>不自由展側は申請を取り下げ</a:t>
            </a:r>
          </a:p>
          <a:p>
            <a:pPr marL="0" indent="0">
              <a:buNone/>
            </a:pPr>
            <a:endParaRPr kumimoji="1" lang="en-US" altLang="ja-JP" sz="2400" dirty="0"/>
          </a:p>
          <a:p>
            <a:pPr marL="0" indent="0">
              <a:buNone/>
            </a:pPr>
            <a:endParaRPr kumimoji="1" lang="en-US" altLang="ja-JP" sz="2400" dirty="0"/>
          </a:p>
        </p:txBody>
      </p:sp>
      <p:pic>
        <p:nvPicPr>
          <p:cNvPr id="5" name="図 4">
            <a:extLst>
              <a:ext uri="{FF2B5EF4-FFF2-40B4-BE49-F238E27FC236}">
                <a16:creationId xmlns:a16="http://schemas.microsoft.com/office/drawing/2014/main" id="{A3EC2D79-BC2F-455D-BF3A-1D94A931DC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1" y="2060848"/>
            <a:ext cx="3384376" cy="1895251"/>
          </a:xfrm>
          <a:prstGeom prst="rect">
            <a:avLst/>
          </a:prstGeom>
        </p:spPr>
      </p:pic>
      <p:pic>
        <p:nvPicPr>
          <p:cNvPr id="6" name="図 5">
            <a:extLst>
              <a:ext uri="{FF2B5EF4-FFF2-40B4-BE49-F238E27FC236}">
                <a16:creationId xmlns:a16="http://schemas.microsoft.com/office/drawing/2014/main" id="{DC18367D-A092-4866-815A-6AF54B6E9C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041" y="4077073"/>
            <a:ext cx="2871800" cy="1904128"/>
          </a:xfrm>
          <a:prstGeom prst="rect">
            <a:avLst/>
          </a:prstGeom>
        </p:spPr>
      </p:pic>
    </p:spTree>
    <p:extLst>
      <p:ext uri="{BB962C8B-B14F-4D97-AF65-F5344CB8AC3E}">
        <p14:creationId xmlns:p14="http://schemas.microsoft.com/office/powerpoint/2010/main" val="1821506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49BEB3-9B37-43A5-A6BA-C92F978CF0F6}"/>
              </a:ext>
            </a:extLst>
          </p:cNvPr>
          <p:cNvSpPr>
            <a:spLocks noGrp="1"/>
          </p:cNvSpPr>
          <p:nvPr>
            <p:ph type="title"/>
          </p:nvPr>
        </p:nvSpPr>
        <p:spPr>
          <a:xfrm>
            <a:off x="1535412" y="764704"/>
            <a:ext cx="6479421" cy="1049235"/>
          </a:xfrm>
        </p:spPr>
        <p:txBody>
          <a:bodyPr>
            <a:normAutofit/>
          </a:bodyPr>
          <a:lstStyle/>
          <a:p>
            <a:r>
              <a:rPr kumimoji="1" lang="ja-JP" altLang="en-US" dirty="0">
                <a:solidFill>
                  <a:srgbClr val="00B050"/>
                </a:solidFill>
                <a:latin typeface="ＭＳ ゴシック" panose="020B0609070205080204" pitchFamily="49" charset="-128"/>
                <a:ea typeface="ＭＳ ゴシック" panose="020B0609070205080204" pitchFamily="49" charset="-128"/>
              </a:rPr>
              <a:t>展示再開に向けた県との協議で</a:t>
            </a:r>
            <a:br>
              <a:rPr kumimoji="1" lang="en-US" altLang="ja-JP" dirty="0">
                <a:solidFill>
                  <a:srgbClr val="00B050"/>
                </a:solidFill>
                <a:latin typeface="ＭＳ ゴシック" panose="020B0609070205080204" pitchFamily="49" charset="-128"/>
                <a:ea typeface="ＭＳ ゴシック" panose="020B0609070205080204" pitchFamily="49" charset="-128"/>
              </a:rPr>
            </a:br>
            <a:endParaRPr kumimoji="1" lang="ja-JP" altLang="en-US" dirty="0">
              <a:solidFill>
                <a:srgbClr val="00B050"/>
              </a:solidFill>
              <a:latin typeface="ＭＳ ゴシック" panose="020B0609070205080204" pitchFamily="49" charset="-128"/>
              <a:ea typeface="ＭＳ ゴシック" panose="020B0609070205080204" pitchFamily="49" charset="-128"/>
            </a:endParaRPr>
          </a:p>
        </p:txBody>
      </p:sp>
      <p:sp>
        <p:nvSpPr>
          <p:cNvPr id="3" name="コンテンツ プレースホルダー 2">
            <a:extLst>
              <a:ext uri="{FF2B5EF4-FFF2-40B4-BE49-F238E27FC236}">
                <a16:creationId xmlns:a16="http://schemas.microsoft.com/office/drawing/2014/main" id="{8D6CA9D0-0872-4950-B96B-FCD2C183451A}"/>
              </a:ext>
            </a:extLst>
          </p:cNvPr>
          <p:cNvSpPr>
            <a:spLocks noGrp="1"/>
          </p:cNvSpPr>
          <p:nvPr>
            <p:ph idx="1"/>
          </p:nvPr>
        </p:nvSpPr>
        <p:spPr>
          <a:xfrm>
            <a:off x="4644008" y="1988840"/>
            <a:ext cx="4499992" cy="4032448"/>
          </a:xfrm>
        </p:spPr>
        <p:txBody>
          <a:bodyPr>
            <a:normAutofit/>
          </a:bodyPr>
          <a:lstStyle/>
          <a:p>
            <a:pPr marL="0" indent="0">
              <a:buNone/>
            </a:pPr>
            <a:r>
              <a:rPr kumimoji="1" lang="ja-JP" altLang="en-US" sz="2400" dirty="0"/>
              <a:t>「展示の見直し」は「検閲」</a:t>
            </a:r>
            <a:r>
              <a:rPr kumimoji="1" lang="ja-JP" altLang="en-US" sz="2400" dirty="0" err="1"/>
              <a:t>か</a:t>
            </a:r>
            <a:endParaRPr kumimoji="1" lang="en-US" altLang="ja-JP" sz="2400" dirty="0"/>
          </a:p>
          <a:p>
            <a:pPr marL="0" indent="0">
              <a:buNone/>
            </a:pPr>
            <a:r>
              <a:rPr lang="ja-JP" altLang="en-US" sz="2400" dirty="0"/>
              <a:t>中止前と「同一性保持」で合意</a:t>
            </a:r>
            <a:endParaRPr lang="en-US" altLang="ja-JP" sz="2400" dirty="0"/>
          </a:p>
          <a:p>
            <a:pPr marL="0" indent="0">
              <a:buNone/>
            </a:pPr>
            <a:r>
              <a:rPr kumimoji="1" lang="ja-JP" altLang="en-US" sz="2400" dirty="0"/>
              <a:t>知事側は写真撮影禁止を主張</a:t>
            </a:r>
            <a:endParaRPr kumimoji="1" lang="en-US" altLang="ja-JP" sz="2400" dirty="0"/>
          </a:p>
          <a:p>
            <a:pPr marL="0" indent="0">
              <a:buNone/>
            </a:pPr>
            <a:r>
              <a:rPr lang="ja-JP" altLang="en-US" sz="2400" dirty="0"/>
              <a:t>不自由展側は作家と共に抵抗</a:t>
            </a:r>
            <a:endParaRPr lang="en-US" altLang="ja-JP" sz="2400" dirty="0"/>
          </a:p>
          <a:p>
            <a:pPr marL="0" indent="0">
              <a:buNone/>
            </a:pPr>
            <a:r>
              <a:rPr kumimoji="1" lang="ja-JP" altLang="en-US" sz="2400" dirty="0"/>
              <a:t>再開初日（</a:t>
            </a:r>
            <a:r>
              <a:rPr kumimoji="1" lang="en-US" altLang="ja-JP" sz="2400" dirty="0"/>
              <a:t>8</a:t>
            </a:r>
            <a:r>
              <a:rPr kumimoji="1" lang="ja-JP" altLang="en-US" sz="2400" dirty="0"/>
              <a:t>日）のみ撮影禁止</a:t>
            </a:r>
            <a:endParaRPr kumimoji="1" lang="en-US" altLang="ja-JP" sz="2400" dirty="0"/>
          </a:p>
          <a:p>
            <a:pPr marL="0" indent="0">
              <a:buNone/>
            </a:pPr>
            <a:r>
              <a:rPr lang="ja-JP" altLang="en-US" sz="2400" dirty="0"/>
              <a:t>ＳＮＳ投稿禁止は妥協の産物</a:t>
            </a:r>
            <a:endParaRPr kumimoji="1" lang="en-US" altLang="ja-JP" sz="2400" dirty="0"/>
          </a:p>
        </p:txBody>
      </p:sp>
      <p:pic>
        <p:nvPicPr>
          <p:cNvPr id="5" name="図 4">
            <a:extLst>
              <a:ext uri="{FF2B5EF4-FFF2-40B4-BE49-F238E27FC236}">
                <a16:creationId xmlns:a16="http://schemas.microsoft.com/office/drawing/2014/main" id="{C50A523A-60C7-4663-B564-A8FA02FDCA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923" y="2132856"/>
            <a:ext cx="4229913" cy="3168352"/>
          </a:xfrm>
          <a:prstGeom prst="rect">
            <a:avLst/>
          </a:prstGeom>
        </p:spPr>
      </p:pic>
    </p:spTree>
    <p:extLst>
      <p:ext uri="{BB962C8B-B14F-4D97-AF65-F5344CB8AC3E}">
        <p14:creationId xmlns:p14="http://schemas.microsoft.com/office/powerpoint/2010/main" val="888125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49BEB3-9B37-43A5-A6BA-C92F978CF0F6}"/>
              </a:ext>
            </a:extLst>
          </p:cNvPr>
          <p:cNvSpPr>
            <a:spLocks noGrp="1"/>
          </p:cNvSpPr>
          <p:nvPr>
            <p:ph type="title"/>
          </p:nvPr>
        </p:nvSpPr>
        <p:spPr>
          <a:xfrm>
            <a:off x="1535412" y="764704"/>
            <a:ext cx="6479421" cy="1049235"/>
          </a:xfrm>
        </p:spPr>
        <p:txBody>
          <a:bodyPr>
            <a:normAutofit/>
          </a:bodyPr>
          <a:lstStyle/>
          <a:p>
            <a:r>
              <a:rPr kumimoji="1" lang="ja-JP" altLang="en-US" dirty="0">
                <a:solidFill>
                  <a:srgbClr val="00B050"/>
                </a:solidFill>
                <a:latin typeface="ＭＳ ゴシック" panose="020B0609070205080204" pitchFamily="49" charset="-128"/>
                <a:ea typeface="ＭＳ ゴシック" panose="020B0609070205080204" pitchFamily="49" charset="-128"/>
              </a:rPr>
              <a:t>再開後は抽選制による入場制限</a:t>
            </a:r>
          </a:p>
        </p:txBody>
      </p:sp>
      <p:sp>
        <p:nvSpPr>
          <p:cNvPr id="3" name="コンテンツ プレースホルダー 2">
            <a:extLst>
              <a:ext uri="{FF2B5EF4-FFF2-40B4-BE49-F238E27FC236}">
                <a16:creationId xmlns:a16="http://schemas.microsoft.com/office/drawing/2014/main" id="{8D6CA9D0-0872-4950-B96B-FCD2C183451A}"/>
              </a:ext>
            </a:extLst>
          </p:cNvPr>
          <p:cNvSpPr>
            <a:spLocks noGrp="1"/>
          </p:cNvSpPr>
          <p:nvPr>
            <p:ph idx="1"/>
          </p:nvPr>
        </p:nvSpPr>
        <p:spPr>
          <a:xfrm>
            <a:off x="4572000" y="2071596"/>
            <a:ext cx="4572000" cy="3661659"/>
          </a:xfrm>
        </p:spPr>
        <p:txBody>
          <a:bodyPr>
            <a:normAutofit/>
          </a:bodyPr>
          <a:lstStyle/>
          <a:p>
            <a:pPr marL="0" indent="0">
              <a:buNone/>
            </a:pPr>
            <a:r>
              <a:rPr kumimoji="1" lang="ja-JP" altLang="en-US" sz="2400" dirty="0"/>
              <a:t>人数・時間を区切って一回</a:t>
            </a:r>
            <a:r>
              <a:rPr kumimoji="1" lang="en-US" altLang="ja-JP" sz="2400" dirty="0"/>
              <a:t>40</a:t>
            </a:r>
            <a:r>
              <a:rPr kumimoji="1" lang="ja-JP" altLang="en-US" sz="2400" dirty="0"/>
              <a:t>分一日６～７回　抽選で</a:t>
            </a:r>
            <a:r>
              <a:rPr kumimoji="1" lang="en-US" altLang="ja-JP" sz="2400" dirty="0"/>
              <a:t>30</a:t>
            </a:r>
            <a:r>
              <a:rPr kumimoji="1" lang="ja-JP" altLang="en-US" sz="2400" dirty="0"/>
              <a:t>～</a:t>
            </a:r>
            <a:r>
              <a:rPr kumimoji="1" lang="en-US" altLang="ja-JP" sz="2400" dirty="0"/>
              <a:t>40</a:t>
            </a:r>
            <a:r>
              <a:rPr kumimoji="1" lang="ja-JP" altLang="en-US" sz="2400" dirty="0"/>
              <a:t>人</a:t>
            </a:r>
            <a:endParaRPr kumimoji="1" lang="en-US" altLang="ja-JP" sz="2400" dirty="0"/>
          </a:p>
          <a:p>
            <a:pPr marL="0" indent="0">
              <a:buNone/>
            </a:pPr>
            <a:r>
              <a:rPr kumimoji="1" lang="ja-JP" altLang="en-US" sz="2400" dirty="0"/>
              <a:t>大浦信行さんの映像作品を上映する時間を毎回設ける</a:t>
            </a:r>
            <a:endParaRPr kumimoji="1" lang="en-US" altLang="ja-JP" sz="2400" dirty="0"/>
          </a:p>
          <a:p>
            <a:pPr marL="0" indent="0">
              <a:buNone/>
            </a:pPr>
            <a:r>
              <a:rPr kumimoji="1" lang="ja-JP" altLang="en-US" sz="2400" dirty="0"/>
              <a:t>一日一回は観客どうしが感想を語り合う時間も実施</a:t>
            </a:r>
            <a:r>
              <a:rPr lang="ja-JP" altLang="en-US" sz="2400" dirty="0"/>
              <a:t>（中間報告で提言された教育プログラム）</a:t>
            </a:r>
            <a:endParaRPr kumimoji="1" lang="ja-JP" altLang="en-US" sz="2400" dirty="0"/>
          </a:p>
        </p:txBody>
      </p:sp>
      <p:pic>
        <p:nvPicPr>
          <p:cNvPr id="5" name="図 4">
            <a:extLst>
              <a:ext uri="{FF2B5EF4-FFF2-40B4-BE49-F238E27FC236}">
                <a16:creationId xmlns:a16="http://schemas.microsoft.com/office/drawing/2014/main" id="{3ED6A8B2-AFCF-4887-B89E-74C4B8D90E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978327" y="1082521"/>
            <a:ext cx="2615346" cy="4572000"/>
          </a:xfrm>
          <a:prstGeom prst="rect">
            <a:avLst/>
          </a:prstGeom>
        </p:spPr>
      </p:pic>
      <p:sp>
        <p:nvSpPr>
          <p:cNvPr id="6" name="テキスト ボックス 5"/>
          <p:cNvSpPr txBox="1"/>
          <p:nvPr/>
        </p:nvSpPr>
        <p:spPr>
          <a:xfrm>
            <a:off x="1043608" y="4889634"/>
            <a:ext cx="2953882" cy="369332"/>
          </a:xfrm>
          <a:prstGeom prst="rect">
            <a:avLst/>
          </a:prstGeom>
          <a:noFill/>
        </p:spPr>
        <p:txBody>
          <a:bodyPr wrap="square" rtlCol="0">
            <a:spAutoFit/>
          </a:bodyPr>
          <a:lstStyle/>
          <a:p>
            <a:r>
              <a:rPr kumimoji="1" lang="ja-JP" altLang="en-US" dirty="0">
                <a:solidFill>
                  <a:schemeClr val="accent1"/>
                </a:solidFill>
              </a:rPr>
              <a:t>ディスカッションの時間</a:t>
            </a:r>
          </a:p>
        </p:txBody>
      </p:sp>
    </p:spTree>
    <p:extLst>
      <p:ext uri="{BB962C8B-B14F-4D97-AF65-F5344CB8AC3E}">
        <p14:creationId xmlns:p14="http://schemas.microsoft.com/office/powerpoint/2010/main" val="1248630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49BEB3-9B37-43A5-A6BA-C92F978CF0F6}"/>
              </a:ext>
            </a:extLst>
          </p:cNvPr>
          <p:cNvSpPr>
            <a:spLocks noGrp="1"/>
          </p:cNvSpPr>
          <p:nvPr>
            <p:ph type="title"/>
          </p:nvPr>
        </p:nvSpPr>
        <p:spPr>
          <a:xfrm>
            <a:off x="1535412" y="764704"/>
            <a:ext cx="6479421" cy="1049235"/>
          </a:xfrm>
        </p:spPr>
        <p:txBody>
          <a:bodyPr>
            <a:normAutofit/>
          </a:bodyPr>
          <a:lstStyle/>
          <a:p>
            <a:r>
              <a:rPr kumimoji="1" lang="ja-JP" altLang="en-US" dirty="0">
                <a:solidFill>
                  <a:srgbClr val="00B050"/>
                </a:solidFill>
                <a:latin typeface="ＭＳ ゴシック" panose="020B0609070205080204" pitchFamily="49" charset="-128"/>
                <a:ea typeface="ＭＳ ゴシック" panose="020B0609070205080204" pitchFamily="49" charset="-128"/>
              </a:rPr>
              <a:t>不自由展中止事件が残した課題</a:t>
            </a:r>
          </a:p>
        </p:txBody>
      </p:sp>
      <p:sp>
        <p:nvSpPr>
          <p:cNvPr id="3" name="コンテンツ プレースホルダー 2">
            <a:extLst>
              <a:ext uri="{FF2B5EF4-FFF2-40B4-BE49-F238E27FC236}">
                <a16:creationId xmlns:a16="http://schemas.microsoft.com/office/drawing/2014/main" id="{8D6CA9D0-0872-4950-B96B-FCD2C183451A}"/>
              </a:ext>
            </a:extLst>
          </p:cNvPr>
          <p:cNvSpPr>
            <a:spLocks noGrp="1"/>
          </p:cNvSpPr>
          <p:nvPr>
            <p:ph idx="1"/>
          </p:nvPr>
        </p:nvSpPr>
        <p:spPr>
          <a:xfrm>
            <a:off x="3944104" y="1988840"/>
            <a:ext cx="5121045" cy="4104456"/>
          </a:xfrm>
        </p:spPr>
        <p:txBody>
          <a:bodyPr>
            <a:normAutofit/>
          </a:bodyPr>
          <a:lstStyle/>
          <a:p>
            <a:pPr marL="0" indent="0">
              <a:buNone/>
            </a:pPr>
            <a:r>
              <a:rPr kumimoji="1" lang="ja-JP" altLang="en-US" sz="2400" dirty="0">
                <a:solidFill>
                  <a:srgbClr val="FF0000"/>
                </a:solidFill>
              </a:rPr>
              <a:t>〇抗議電話などへの脆弱性</a:t>
            </a:r>
            <a:endParaRPr kumimoji="1" lang="en-US" altLang="ja-JP" sz="2400" dirty="0">
              <a:solidFill>
                <a:srgbClr val="FF0000"/>
              </a:solidFill>
            </a:endParaRPr>
          </a:p>
          <a:p>
            <a:pPr marL="0" indent="0">
              <a:buNone/>
            </a:pPr>
            <a:r>
              <a:rPr lang="ja-JP" altLang="en-US" sz="2400" dirty="0"/>
              <a:t>　予算・人員の関係で不十分な対策</a:t>
            </a:r>
            <a:endParaRPr lang="en-US" altLang="ja-JP" sz="2400" dirty="0"/>
          </a:p>
          <a:p>
            <a:pPr marL="0" indent="0">
              <a:buNone/>
            </a:pPr>
            <a:r>
              <a:rPr kumimoji="1" lang="ja-JP" altLang="en-US" sz="2400" dirty="0"/>
              <a:t>　「ガソリン缶持って」のＦＡＸに</a:t>
            </a:r>
            <a:endParaRPr kumimoji="1" lang="en-US" altLang="ja-JP" sz="2400" dirty="0"/>
          </a:p>
          <a:p>
            <a:pPr marL="0" indent="0">
              <a:buNone/>
            </a:pPr>
            <a:r>
              <a:rPr kumimoji="1" lang="ja-JP" altLang="en-US" sz="2400" dirty="0"/>
              <a:t>　対する対応の遅れ</a:t>
            </a:r>
            <a:endParaRPr kumimoji="1" lang="en-US" altLang="ja-JP" sz="2400" dirty="0"/>
          </a:p>
          <a:p>
            <a:pPr marL="0" indent="0">
              <a:buNone/>
            </a:pPr>
            <a:r>
              <a:rPr lang="ja-JP" altLang="en-US" sz="2400" dirty="0"/>
              <a:t>　脅迫・テロ予告などへ毅然とした</a:t>
            </a:r>
            <a:endParaRPr lang="en-US" altLang="ja-JP" sz="2400" dirty="0"/>
          </a:p>
          <a:p>
            <a:pPr marL="0" indent="0">
              <a:buNone/>
            </a:pPr>
            <a:r>
              <a:rPr lang="ja-JP" altLang="en-US" sz="2400" dirty="0"/>
              <a:t>　対応が不足していた</a:t>
            </a:r>
            <a:endParaRPr lang="en-US" altLang="ja-JP" sz="2400" dirty="0"/>
          </a:p>
          <a:p>
            <a:pPr marL="0" indent="0">
              <a:buNone/>
            </a:pPr>
            <a:r>
              <a:rPr kumimoji="1" lang="ja-JP" altLang="en-US" sz="2400" dirty="0"/>
              <a:t>　抗議電話の内容分析はまだ不十分</a:t>
            </a:r>
            <a:endParaRPr kumimoji="1" lang="en-US" altLang="ja-JP" sz="2400" dirty="0"/>
          </a:p>
        </p:txBody>
      </p:sp>
      <p:pic>
        <p:nvPicPr>
          <p:cNvPr id="5" name="図 4">
            <a:extLst>
              <a:ext uri="{FF2B5EF4-FFF2-40B4-BE49-F238E27FC236}">
                <a16:creationId xmlns:a16="http://schemas.microsoft.com/office/drawing/2014/main" id="{62EA98F5-FAF4-49CF-B342-AB8C3440C7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798" y="2348881"/>
            <a:ext cx="3787306" cy="2520280"/>
          </a:xfrm>
          <a:prstGeom prst="rect">
            <a:avLst/>
          </a:prstGeom>
        </p:spPr>
      </p:pic>
      <p:sp>
        <p:nvSpPr>
          <p:cNvPr id="6" name="テキスト ボックス 5"/>
          <p:cNvSpPr txBox="1"/>
          <p:nvPr/>
        </p:nvSpPr>
        <p:spPr>
          <a:xfrm>
            <a:off x="1008383" y="5153358"/>
            <a:ext cx="2304256" cy="369332"/>
          </a:xfrm>
          <a:prstGeom prst="rect">
            <a:avLst/>
          </a:prstGeom>
          <a:noFill/>
        </p:spPr>
        <p:txBody>
          <a:bodyPr wrap="square" rtlCol="0">
            <a:spAutoFit/>
          </a:bodyPr>
          <a:lstStyle/>
          <a:p>
            <a:r>
              <a:rPr kumimoji="1" lang="ja-JP" altLang="en-US" b="1" dirty="0">
                <a:solidFill>
                  <a:schemeClr val="accent1"/>
                </a:solidFill>
              </a:rPr>
              <a:t>津田大介芸術監督</a:t>
            </a:r>
          </a:p>
        </p:txBody>
      </p:sp>
    </p:spTree>
    <p:extLst>
      <p:ext uri="{BB962C8B-B14F-4D97-AF65-F5344CB8AC3E}">
        <p14:creationId xmlns:p14="http://schemas.microsoft.com/office/powerpoint/2010/main" val="4126897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49BEB3-9B37-43A5-A6BA-C92F978CF0F6}"/>
              </a:ext>
            </a:extLst>
          </p:cNvPr>
          <p:cNvSpPr>
            <a:spLocks noGrp="1"/>
          </p:cNvSpPr>
          <p:nvPr>
            <p:ph type="title"/>
          </p:nvPr>
        </p:nvSpPr>
        <p:spPr>
          <a:xfrm>
            <a:off x="1535412" y="764704"/>
            <a:ext cx="6479421" cy="1049235"/>
          </a:xfrm>
        </p:spPr>
        <p:txBody>
          <a:bodyPr>
            <a:normAutofit/>
          </a:bodyPr>
          <a:lstStyle/>
          <a:p>
            <a:r>
              <a:rPr kumimoji="1" lang="ja-JP" altLang="en-US" dirty="0">
                <a:solidFill>
                  <a:srgbClr val="00B050"/>
                </a:solidFill>
                <a:latin typeface="ＭＳ ゴシック" panose="020B0609070205080204" pitchFamily="49" charset="-128"/>
                <a:ea typeface="ＭＳ ゴシック" panose="020B0609070205080204" pitchFamily="49" charset="-128"/>
              </a:rPr>
              <a:t>不自由展中止事件が残した課題</a:t>
            </a:r>
          </a:p>
        </p:txBody>
      </p:sp>
      <p:sp>
        <p:nvSpPr>
          <p:cNvPr id="3" name="コンテンツ プレースホルダー 2">
            <a:extLst>
              <a:ext uri="{FF2B5EF4-FFF2-40B4-BE49-F238E27FC236}">
                <a16:creationId xmlns:a16="http://schemas.microsoft.com/office/drawing/2014/main" id="{8D6CA9D0-0872-4950-B96B-FCD2C183451A}"/>
              </a:ext>
            </a:extLst>
          </p:cNvPr>
          <p:cNvSpPr>
            <a:spLocks noGrp="1"/>
          </p:cNvSpPr>
          <p:nvPr>
            <p:ph idx="1"/>
          </p:nvPr>
        </p:nvSpPr>
        <p:spPr>
          <a:xfrm>
            <a:off x="3892992" y="1988840"/>
            <a:ext cx="5277580" cy="4207349"/>
          </a:xfrm>
        </p:spPr>
        <p:txBody>
          <a:bodyPr>
            <a:normAutofit fontScale="92500" lnSpcReduction="10000"/>
          </a:bodyPr>
          <a:lstStyle/>
          <a:p>
            <a:pPr marL="0" indent="0">
              <a:buNone/>
            </a:pPr>
            <a:r>
              <a:rPr kumimoji="1" lang="ja-JP" altLang="en-US" sz="2600" dirty="0">
                <a:solidFill>
                  <a:srgbClr val="FF0000"/>
                </a:solidFill>
              </a:rPr>
              <a:t>〇公権力による干渉・圧力</a:t>
            </a:r>
            <a:endParaRPr kumimoji="1" lang="en-US" altLang="ja-JP" sz="2600" dirty="0">
              <a:solidFill>
                <a:srgbClr val="FF0000"/>
              </a:solidFill>
            </a:endParaRPr>
          </a:p>
          <a:p>
            <a:pPr marL="0" indent="0">
              <a:buNone/>
            </a:pPr>
            <a:r>
              <a:rPr lang="ja-JP" altLang="en-US" sz="2600" dirty="0"/>
              <a:t>検証委中間報告はセキュリティより展示内容を問題視</a:t>
            </a:r>
            <a:endParaRPr lang="en-US" altLang="ja-JP" sz="2600" dirty="0"/>
          </a:p>
          <a:p>
            <a:pPr marL="0" indent="0">
              <a:buNone/>
            </a:pPr>
            <a:r>
              <a:rPr lang="ja-JP" altLang="en-US" sz="2600" dirty="0"/>
              <a:t>「芸術監督外し」で、県から展示への介入が直接的に</a:t>
            </a:r>
            <a:endParaRPr lang="en-US" altLang="ja-JP" sz="2600" dirty="0"/>
          </a:p>
          <a:p>
            <a:pPr marL="0" indent="0">
              <a:buNone/>
            </a:pPr>
            <a:r>
              <a:rPr kumimoji="1" lang="ja-JP" altLang="en-US" sz="2600" dirty="0"/>
              <a:t>キュレーションと検閲の境界は？</a:t>
            </a:r>
            <a:endParaRPr kumimoji="1" lang="en-US" altLang="ja-JP" sz="2600" dirty="0"/>
          </a:p>
          <a:p>
            <a:pPr marL="0" indent="0">
              <a:buNone/>
            </a:pPr>
            <a:r>
              <a:rPr lang="ja-JP" altLang="en-US" sz="2600" dirty="0"/>
              <a:t>文化庁の補助金不交付決定</a:t>
            </a:r>
            <a:endParaRPr lang="en-US" altLang="ja-JP" sz="2600" dirty="0"/>
          </a:p>
          <a:p>
            <a:pPr marL="0" indent="0">
              <a:buNone/>
            </a:pPr>
            <a:r>
              <a:rPr lang="ja-JP" altLang="en-US" sz="2600" dirty="0"/>
              <a:t>＝政府からの露骨な圧力</a:t>
            </a:r>
            <a:r>
              <a:rPr kumimoji="1" lang="ja-JP" altLang="en-US" sz="2400" dirty="0"/>
              <a:t>　</a:t>
            </a:r>
            <a:endParaRPr kumimoji="1" lang="en-US" altLang="ja-JP" sz="2400" dirty="0"/>
          </a:p>
        </p:txBody>
      </p:sp>
      <p:pic>
        <p:nvPicPr>
          <p:cNvPr id="5" name="図 4">
            <a:extLst>
              <a:ext uri="{FF2B5EF4-FFF2-40B4-BE49-F238E27FC236}">
                <a16:creationId xmlns:a16="http://schemas.microsoft.com/office/drawing/2014/main" id="{66A76550-9E05-4699-84E0-43C012D5DF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514" y="2204864"/>
            <a:ext cx="3672021" cy="2520280"/>
          </a:xfrm>
          <a:prstGeom prst="rect">
            <a:avLst/>
          </a:prstGeom>
        </p:spPr>
      </p:pic>
      <p:sp>
        <p:nvSpPr>
          <p:cNvPr id="6" name="テキスト ボックス 5"/>
          <p:cNvSpPr txBox="1"/>
          <p:nvPr/>
        </p:nvSpPr>
        <p:spPr>
          <a:xfrm>
            <a:off x="827584" y="4869160"/>
            <a:ext cx="2304256" cy="369332"/>
          </a:xfrm>
          <a:prstGeom prst="rect">
            <a:avLst/>
          </a:prstGeom>
          <a:noFill/>
        </p:spPr>
        <p:txBody>
          <a:bodyPr wrap="square" rtlCol="0">
            <a:spAutoFit/>
          </a:bodyPr>
          <a:lstStyle/>
          <a:p>
            <a:r>
              <a:rPr kumimoji="1" lang="zh-TW" altLang="en-US" dirty="0">
                <a:solidFill>
                  <a:schemeClr val="accent1"/>
                </a:solidFill>
              </a:rPr>
              <a:t>大村秀章愛知県知事</a:t>
            </a:r>
            <a:endParaRPr kumimoji="1" lang="ja-JP" altLang="en-US" dirty="0">
              <a:solidFill>
                <a:schemeClr val="accent1"/>
              </a:solidFill>
            </a:endParaRPr>
          </a:p>
        </p:txBody>
      </p:sp>
    </p:spTree>
    <p:extLst>
      <p:ext uri="{BB962C8B-B14F-4D97-AF65-F5344CB8AC3E}">
        <p14:creationId xmlns:p14="http://schemas.microsoft.com/office/powerpoint/2010/main" val="863343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49BEB3-9B37-43A5-A6BA-C92F978CF0F6}"/>
              </a:ext>
            </a:extLst>
          </p:cNvPr>
          <p:cNvSpPr>
            <a:spLocks noGrp="1"/>
          </p:cNvSpPr>
          <p:nvPr>
            <p:ph type="title"/>
          </p:nvPr>
        </p:nvSpPr>
        <p:spPr>
          <a:xfrm>
            <a:off x="1535412" y="764704"/>
            <a:ext cx="6479421" cy="1049235"/>
          </a:xfrm>
        </p:spPr>
        <p:txBody>
          <a:bodyPr>
            <a:normAutofit/>
          </a:bodyPr>
          <a:lstStyle/>
          <a:p>
            <a:r>
              <a:rPr kumimoji="1" lang="ja-JP" altLang="en-US" dirty="0">
                <a:solidFill>
                  <a:srgbClr val="00B050"/>
                </a:solidFill>
                <a:latin typeface="ＭＳ ゴシック" panose="020B0609070205080204" pitchFamily="49" charset="-128"/>
                <a:ea typeface="ＭＳ ゴシック" panose="020B0609070205080204" pitchFamily="49" charset="-128"/>
              </a:rPr>
              <a:t>不自由展中止事件が残した課題</a:t>
            </a:r>
          </a:p>
        </p:txBody>
      </p:sp>
      <p:sp>
        <p:nvSpPr>
          <p:cNvPr id="3" name="コンテンツ プレースホルダー 2">
            <a:extLst>
              <a:ext uri="{FF2B5EF4-FFF2-40B4-BE49-F238E27FC236}">
                <a16:creationId xmlns:a16="http://schemas.microsoft.com/office/drawing/2014/main" id="{8D6CA9D0-0872-4950-B96B-FCD2C183451A}"/>
              </a:ext>
            </a:extLst>
          </p:cNvPr>
          <p:cNvSpPr>
            <a:spLocks noGrp="1"/>
          </p:cNvSpPr>
          <p:nvPr>
            <p:ph idx="1"/>
          </p:nvPr>
        </p:nvSpPr>
        <p:spPr>
          <a:xfrm>
            <a:off x="3707904" y="1910218"/>
            <a:ext cx="5436096" cy="3462997"/>
          </a:xfrm>
        </p:spPr>
        <p:txBody>
          <a:bodyPr>
            <a:normAutofit/>
          </a:bodyPr>
          <a:lstStyle/>
          <a:p>
            <a:pPr marL="0" indent="0">
              <a:buNone/>
            </a:pPr>
            <a:r>
              <a:rPr kumimoji="1" lang="ja-JP" altLang="en-US" sz="2400" dirty="0">
                <a:solidFill>
                  <a:srgbClr val="FF0000"/>
                </a:solidFill>
              </a:rPr>
              <a:t>〇根拠不明の報道規制</a:t>
            </a:r>
            <a:endParaRPr kumimoji="1" lang="en-US" altLang="ja-JP" sz="2400" dirty="0">
              <a:solidFill>
                <a:srgbClr val="FF0000"/>
              </a:solidFill>
            </a:endParaRPr>
          </a:p>
          <a:p>
            <a:pPr marL="0" indent="0">
              <a:buNone/>
            </a:pPr>
            <a:r>
              <a:rPr lang="ja-JP" altLang="en-US" sz="2400" dirty="0"/>
              <a:t>県側は開会前から撮影禁止を要求</a:t>
            </a:r>
            <a:endParaRPr lang="en-US" altLang="ja-JP" sz="2400" dirty="0"/>
          </a:p>
          <a:p>
            <a:pPr marL="0" indent="0">
              <a:buNone/>
            </a:pPr>
            <a:r>
              <a:rPr kumimoji="1" lang="ja-JP" altLang="en-US" sz="2400" dirty="0"/>
              <a:t>「ＳＮＳ投稿禁止」は効果に疑問</a:t>
            </a:r>
            <a:endParaRPr kumimoji="1" lang="en-US" altLang="ja-JP" sz="2400" dirty="0"/>
          </a:p>
          <a:p>
            <a:pPr marL="0" indent="0">
              <a:buNone/>
            </a:pPr>
            <a:r>
              <a:rPr lang="ja-JP" altLang="en-US" sz="2400" dirty="0"/>
              <a:t>一方的な展示室内取材禁止の決定</a:t>
            </a:r>
            <a:endParaRPr lang="en-US" altLang="ja-JP" sz="2400" dirty="0"/>
          </a:p>
          <a:p>
            <a:pPr marL="0" indent="0">
              <a:buNone/>
            </a:pPr>
            <a:r>
              <a:rPr kumimoji="1" lang="ja-JP" altLang="en-US" sz="2400" dirty="0"/>
              <a:t>再開後も徹底した報道規制</a:t>
            </a:r>
            <a:endParaRPr kumimoji="1" lang="en-US" altLang="ja-JP" sz="2400" dirty="0"/>
          </a:p>
          <a:p>
            <a:pPr marL="0" indent="0">
              <a:buNone/>
            </a:pPr>
            <a:r>
              <a:rPr lang="ja-JP" altLang="en-US" sz="2400" dirty="0"/>
              <a:t>観客と作品・作家の交流が報道されず</a:t>
            </a:r>
            <a:endParaRPr kumimoji="1" lang="en-US" altLang="ja-JP" sz="2400" dirty="0"/>
          </a:p>
        </p:txBody>
      </p:sp>
      <p:pic>
        <p:nvPicPr>
          <p:cNvPr id="5" name="図 4">
            <a:extLst>
              <a:ext uri="{FF2B5EF4-FFF2-40B4-BE49-F238E27FC236}">
                <a16:creationId xmlns:a16="http://schemas.microsoft.com/office/drawing/2014/main" id="{F87D35EC-0D48-4922-8697-BD9A3A3E7B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00" y="2204864"/>
            <a:ext cx="3535288" cy="2175562"/>
          </a:xfrm>
          <a:prstGeom prst="rect">
            <a:avLst/>
          </a:prstGeom>
        </p:spPr>
      </p:pic>
    </p:spTree>
    <p:extLst>
      <p:ext uri="{BB962C8B-B14F-4D97-AF65-F5344CB8AC3E}">
        <p14:creationId xmlns:p14="http://schemas.microsoft.com/office/powerpoint/2010/main" val="2423701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49BEB3-9B37-43A5-A6BA-C92F978CF0F6}"/>
              </a:ext>
            </a:extLst>
          </p:cNvPr>
          <p:cNvSpPr>
            <a:spLocks noGrp="1"/>
          </p:cNvSpPr>
          <p:nvPr>
            <p:ph type="title"/>
          </p:nvPr>
        </p:nvSpPr>
        <p:spPr>
          <a:xfrm>
            <a:off x="1535412" y="764704"/>
            <a:ext cx="6479421" cy="1049235"/>
          </a:xfrm>
        </p:spPr>
        <p:txBody>
          <a:bodyPr>
            <a:normAutofit/>
          </a:bodyPr>
          <a:lstStyle/>
          <a:p>
            <a:r>
              <a:rPr kumimoji="1" lang="ja-JP" altLang="en-US" dirty="0">
                <a:solidFill>
                  <a:srgbClr val="00B050"/>
                </a:solidFill>
                <a:latin typeface="ＭＳ ゴシック" panose="020B0609070205080204" pitchFamily="49" charset="-128"/>
                <a:ea typeface="ＭＳ ゴシック" panose="020B0609070205080204" pitchFamily="49" charset="-128"/>
              </a:rPr>
              <a:t>不自由展中止事件が残した課題</a:t>
            </a:r>
          </a:p>
        </p:txBody>
      </p:sp>
      <p:sp>
        <p:nvSpPr>
          <p:cNvPr id="3" name="コンテンツ プレースホルダー 2">
            <a:extLst>
              <a:ext uri="{FF2B5EF4-FFF2-40B4-BE49-F238E27FC236}">
                <a16:creationId xmlns:a16="http://schemas.microsoft.com/office/drawing/2014/main" id="{8D6CA9D0-0872-4950-B96B-FCD2C183451A}"/>
              </a:ext>
            </a:extLst>
          </p:cNvPr>
          <p:cNvSpPr>
            <a:spLocks noGrp="1"/>
          </p:cNvSpPr>
          <p:nvPr>
            <p:ph idx="1"/>
          </p:nvPr>
        </p:nvSpPr>
        <p:spPr>
          <a:xfrm>
            <a:off x="3707904" y="2132856"/>
            <a:ext cx="5148064" cy="3168352"/>
          </a:xfrm>
        </p:spPr>
        <p:txBody>
          <a:bodyPr>
            <a:normAutofit/>
          </a:bodyPr>
          <a:lstStyle/>
          <a:p>
            <a:pPr marL="0" indent="0">
              <a:buNone/>
            </a:pPr>
            <a:r>
              <a:rPr kumimoji="1" lang="ja-JP" altLang="en-US" sz="2400" dirty="0">
                <a:solidFill>
                  <a:srgbClr val="FF0000"/>
                </a:solidFill>
              </a:rPr>
              <a:t>〇「表現の自由」とは何か</a:t>
            </a:r>
            <a:endParaRPr kumimoji="1" lang="en-US" altLang="ja-JP" sz="2400" dirty="0">
              <a:solidFill>
                <a:srgbClr val="FF0000"/>
              </a:solidFill>
            </a:endParaRPr>
          </a:p>
          <a:p>
            <a:pPr marL="0" indent="0">
              <a:buNone/>
            </a:pPr>
            <a:r>
              <a:rPr lang="ja-JP" altLang="en-US" sz="2400" dirty="0"/>
              <a:t>　思想性などと関係ない普遍的価値</a:t>
            </a:r>
            <a:endParaRPr lang="en-US" altLang="ja-JP" sz="2400" dirty="0"/>
          </a:p>
          <a:p>
            <a:pPr marL="0" indent="0">
              <a:buNone/>
            </a:pPr>
            <a:r>
              <a:rPr kumimoji="1" lang="ja-JP" altLang="en-US" sz="2400" dirty="0"/>
              <a:t>　公金・公共施設こそ多様性確保を</a:t>
            </a:r>
            <a:endParaRPr kumimoji="1" lang="en-US" altLang="ja-JP" sz="2400" dirty="0"/>
          </a:p>
          <a:p>
            <a:pPr marL="0" indent="0">
              <a:buNone/>
            </a:pPr>
            <a:r>
              <a:rPr lang="ja-JP" altLang="en-US" sz="2400" dirty="0"/>
              <a:t>　メディアにおける歴史認識の問題</a:t>
            </a:r>
            <a:endParaRPr lang="en-US" altLang="ja-JP" sz="2400" dirty="0"/>
          </a:p>
          <a:p>
            <a:pPr marL="0" indent="0">
              <a:buNone/>
            </a:pPr>
            <a:r>
              <a:rPr kumimoji="1" lang="ja-JP" altLang="en-US" sz="2400" dirty="0"/>
              <a:t>　歴史修正主義の「相対化」は誤り</a:t>
            </a:r>
            <a:endParaRPr kumimoji="1" lang="en-US" altLang="ja-JP" sz="2400" dirty="0"/>
          </a:p>
        </p:txBody>
      </p:sp>
      <p:pic>
        <p:nvPicPr>
          <p:cNvPr id="5" name="図 4">
            <a:extLst>
              <a:ext uri="{FF2B5EF4-FFF2-40B4-BE49-F238E27FC236}">
                <a16:creationId xmlns:a16="http://schemas.microsoft.com/office/drawing/2014/main" id="{DF2FFEB5-62CB-469C-8A8F-238C781727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293" y="1772816"/>
            <a:ext cx="2782587" cy="4950687"/>
          </a:xfrm>
          <a:prstGeom prst="rect">
            <a:avLst/>
          </a:prstGeom>
        </p:spPr>
      </p:pic>
      <p:sp>
        <p:nvSpPr>
          <p:cNvPr id="4" name="フッター プレースホルダー 3"/>
          <p:cNvSpPr>
            <a:spLocks noGrp="1"/>
          </p:cNvSpPr>
          <p:nvPr>
            <p:ph type="ftr" sz="quarter" idx="11"/>
          </p:nvPr>
        </p:nvSpPr>
        <p:spPr>
          <a:xfrm>
            <a:off x="3491880" y="5373216"/>
            <a:ext cx="3942082" cy="669241"/>
          </a:xfrm>
        </p:spPr>
        <p:txBody>
          <a:bodyPr/>
          <a:lstStyle/>
          <a:p>
            <a:r>
              <a:rPr kumimoji="1" lang="ja-JP" altLang="en-US" sz="1400" b="1" dirty="0">
                <a:solidFill>
                  <a:schemeClr val="accent1"/>
                </a:solidFill>
              </a:rPr>
              <a:t>展示会場前に設置された「不自由の壁」</a:t>
            </a:r>
          </a:p>
        </p:txBody>
      </p:sp>
    </p:spTree>
    <p:extLst>
      <p:ext uri="{BB962C8B-B14F-4D97-AF65-F5344CB8AC3E}">
        <p14:creationId xmlns:p14="http://schemas.microsoft.com/office/powerpoint/2010/main" val="568835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49BEB3-9B37-43A5-A6BA-C92F978CF0F6}"/>
              </a:ext>
            </a:extLst>
          </p:cNvPr>
          <p:cNvSpPr>
            <a:spLocks noGrp="1"/>
          </p:cNvSpPr>
          <p:nvPr>
            <p:ph type="title"/>
          </p:nvPr>
        </p:nvSpPr>
        <p:spPr>
          <a:xfrm>
            <a:off x="1535412" y="764704"/>
            <a:ext cx="6997028" cy="1049235"/>
          </a:xfrm>
        </p:spPr>
        <p:txBody>
          <a:bodyPr/>
          <a:lstStyle/>
          <a:p>
            <a:r>
              <a:rPr kumimoji="1" lang="ja-JP" altLang="en-US" dirty="0">
                <a:solidFill>
                  <a:srgbClr val="00B050"/>
                </a:solidFill>
                <a:latin typeface="ＭＳ ゴシック" panose="020B0609070205080204" pitchFamily="49" charset="-128"/>
                <a:ea typeface="ＭＳ ゴシック" panose="020B0609070205080204" pitchFamily="49" charset="-128"/>
              </a:rPr>
              <a:t>あいちトリエンナーレ</a:t>
            </a:r>
            <a:r>
              <a:rPr kumimoji="1" lang="en-US" altLang="ja-JP" dirty="0">
                <a:solidFill>
                  <a:srgbClr val="00B050"/>
                </a:solidFill>
                <a:latin typeface="ＭＳ ゴシック" panose="020B0609070205080204" pitchFamily="49" charset="-128"/>
                <a:ea typeface="ＭＳ ゴシック" panose="020B0609070205080204" pitchFamily="49" charset="-128"/>
              </a:rPr>
              <a:t>2019</a:t>
            </a:r>
            <a:br>
              <a:rPr kumimoji="1" lang="en-US" altLang="ja-JP" dirty="0">
                <a:solidFill>
                  <a:srgbClr val="00B050"/>
                </a:solidFill>
                <a:latin typeface="ＭＳ ゴシック" panose="020B0609070205080204" pitchFamily="49" charset="-128"/>
                <a:ea typeface="ＭＳ ゴシック" panose="020B0609070205080204" pitchFamily="49" charset="-128"/>
              </a:rPr>
            </a:br>
            <a:r>
              <a:rPr kumimoji="1" lang="ja-JP" altLang="en-US" dirty="0">
                <a:solidFill>
                  <a:srgbClr val="00B050"/>
                </a:solidFill>
                <a:latin typeface="ＭＳ ゴシック" panose="020B0609070205080204" pitchFamily="49" charset="-128"/>
                <a:ea typeface="ＭＳ ゴシック" panose="020B0609070205080204" pitchFamily="49" charset="-128"/>
              </a:rPr>
              <a:t>企画展「表現の不自由展・その後」</a:t>
            </a:r>
          </a:p>
        </p:txBody>
      </p:sp>
      <p:sp>
        <p:nvSpPr>
          <p:cNvPr id="3" name="コンテンツ プレースホルダー 2">
            <a:extLst>
              <a:ext uri="{FF2B5EF4-FFF2-40B4-BE49-F238E27FC236}">
                <a16:creationId xmlns:a16="http://schemas.microsoft.com/office/drawing/2014/main" id="{8D6CA9D0-0872-4950-B96B-FCD2C183451A}"/>
              </a:ext>
            </a:extLst>
          </p:cNvPr>
          <p:cNvSpPr>
            <a:spLocks noGrp="1"/>
          </p:cNvSpPr>
          <p:nvPr>
            <p:ph idx="1"/>
          </p:nvPr>
        </p:nvSpPr>
        <p:spPr>
          <a:xfrm>
            <a:off x="3791430" y="1983988"/>
            <a:ext cx="5148572" cy="3888432"/>
          </a:xfrm>
        </p:spPr>
        <p:txBody>
          <a:bodyPr>
            <a:normAutofit/>
          </a:bodyPr>
          <a:lstStyle/>
          <a:p>
            <a:pPr marL="0" indent="0">
              <a:buNone/>
            </a:pPr>
            <a:r>
              <a:rPr lang="ja-JP" altLang="en-US" sz="2400" dirty="0"/>
              <a:t>検閲・自粛や自主規制を受けた作品を集めて展示する企画</a:t>
            </a:r>
            <a:endParaRPr kumimoji="1" lang="en-US" altLang="ja-JP" sz="2400" dirty="0"/>
          </a:p>
          <a:p>
            <a:pPr marL="0" indent="0">
              <a:buNone/>
            </a:pPr>
            <a:r>
              <a:rPr lang="ja-JP" altLang="en-US" sz="2400" dirty="0">
                <a:solidFill>
                  <a:srgbClr val="FF0000"/>
                </a:solidFill>
              </a:rPr>
              <a:t>津田大介あいちトリエンナーレ</a:t>
            </a:r>
            <a:r>
              <a:rPr lang="en-US" altLang="ja-JP" sz="2400" dirty="0">
                <a:solidFill>
                  <a:srgbClr val="FF0000"/>
                </a:solidFill>
              </a:rPr>
              <a:t>2019</a:t>
            </a:r>
            <a:r>
              <a:rPr lang="ja-JP" altLang="en-US" sz="2400" dirty="0">
                <a:solidFill>
                  <a:srgbClr val="FF0000"/>
                </a:solidFill>
              </a:rPr>
              <a:t>芸術監督からの強い要望で「表現の不自由展」実行委員会が協力</a:t>
            </a:r>
            <a:endParaRPr lang="en-US" altLang="ja-JP" sz="2400" dirty="0">
              <a:solidFill>
                <a:srgbClr val="FF0000"/>
              </a:solidFill>
            </a:endParaRPr>
          </a:p>
          <a:p>
            <a:pPr marL="0" indent="0">
              <a:buNone/>
            </a:pPr>
            <a:r>
              <a:rPr kumimoji="1" lang="ja-JP" altLang="en-US" sz="2400" dirty="0"/>
              <a:t>津田監督と不自由展実行委員</a:t>
            </a:r>
            <a:r>
              <a:rPr kumimoji="1" lang="en-US" altLang="ja-JP" sz="2400" dirty="0"/>
              <a:t>5</a:t>
            </a:r>
            <a:r>
              <a:rPr kumimoji="1" lang="ja-JP" altLang="en-US" sz="2400" dirty="0"/>
              <a:t>人が協議して１６作家の作品を選定</a:t>
            </a:r>
          </a:p>
        </p:txBody>
      </p:sp>
      <p:pic>
        <p:nvPicPr>
          <p:cNvPr id="5" name="図 4">
            <a:extLst>
              <a:ext uri="{FF2B5EF4-FFF2-40B4-BE49-F238E27FC236}">
                <a16:creationId xmlns:a16="http://schemas.microsoft.com/office/drawing/2014/main" id="{613D5208-4F4F-485B-89F4-8266488850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747" y="3928204"/>
            <a:ext cx="3460241" cy="1944216"/>
          </a:xfrm>
          <a:prstGeom prst="rect">
            <a:avLst/>
          </a:prstGeom>
        </p:spPr>
      </p:pic>
      <p:pic>
        <p:nvPicPr>
          <p:cNvPr id="6" name="コンテンツ プレースホルダー 3">
            <a:extLst>
              <a:ext uri="{FF2B5EF4-FFF2-40B4-BE49-F238E27FC236}">
                <a16:creationId xmlns:a16="http://schemas.microsoft.com/office/drawing/2014/main" id="{EF2ADA42-731D-43BE-940E-97235AEB29C3}"/>
              </a:ext>
            </a:extLst>
          </p:cNvPr>
          <p:cNvPicPr>
            <a:picLocks noChangeAspect="1"/>
          </p:cNvPicPr>
          <p:nvPr/>
        </p:nvPicPr>
        <p:blipFill>
          <a:blip r:embed="rId3"/>
          <a:stretch>
            <a:fillRect/>
          </a:stretch>
        </p:blipFill>
        <p:spPr>
          <a:xfrm>
            <a:off x="181087" y="1867258"/>
            <a:ext cx="3503901" cy="1944216"/>
          </a:xfrm>
          <a:prstGeom prst="rect">
            <a:avLst/>
          </a:prstGeom>
        </p:spPr>
      </p:pic>
    </p:spTree>
    <p:extLst>
      <p:ext uri="{BB962C8B-B14F-4D97-AF65-F5344CB8AC3E}">
        <p14:creationId xmlns:p14="http://schemas.microsoft.com/office/powerpoint/2010/main" val="3765559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6251DD-5D41-48FD-BFB5-6DD76C9027B6}"/>
              </a:ext>
            </a:extLst>
          </p:cNvPr>
          <p:cNvSpPr>
            <a:spLocks noGrp="1"/>
          </p:cNvSpPr>
          <p:nvPr>
            <p:ph type="title"/>
          </p:nvPr>
        </p:nvSpPr>
        <p:spPr/>
        <p:txBody>
          <a:bodyPr/>
          <a:lstStyle/>
          <a:p>
            <a:endParaRPr kumimoji="1" lang="ja-JP" altLang="en-US"/>
          </a:p>
        </p:txBody>
      </p:sp>
      <p:pic>
        <p:nvPicPr>
          <p:cNvPr id="7" name="コンテンツ プレースホルダー 6">
            <a:extLst>
              <a:ext uri="{FF2B5EF4-FFF2-40B4-BE49-F238E27FC236}">
                <a16:creationId xmlns:a16="http://schemas.microsoft.com/office/drawing/2014/main" id="{89724995-CA12-43DF-92F3-599E5CDE51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998619" y="-957073"/>
            <a:ext cx="2517826" cy="4515065"/>
          </a:xfrm>
        </p:spPr>
      </p:pic>
      <p:pic>
        <p:nvPicPr>
          <p:cNvPr id="9" name="図 8">
            <a:extLst>
              <a:ext uri="{FF2B5EF4-FFF2-40B4-BE49-F238E27FC236}">
                <a16:creationId xmlns:a16="http://schemas.microsoft.com/office/drawing/2014/main" id="{28C1A90E-34E5-42A6-9C29-D89F711057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5035036" y="-634855"/>
            <a:ext cx="3037950" cy="5405020"/>
          </a:xfrm>
          <a:prstGeom prst="rect">
            <a:avLst/>
          </a:prstGeom>
        </p:spPr>
      </p:pic>
      <p:pic>
        <p:nvPicPr>
          <p:cNvPr id="13" name="図 12">
            <a:extLst>
              <a:ext uri="{FF2B5EF4-FFF2-40B4-BE49-F238E27FC236}">
                <a16:creationId xmlns:a16="http://schemas.microsoft.com/office/drawing/2014/main" id="{BF0308CD-48E7-4A7F-A385-33EE71D756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9316" y="3066566"/>
            <a:ext cx="2982211" cy="3875360"/>
          </a:xfrm>
          <a:prstGeom prst="rect">
            <a:avLst/>
          </a:prstGeom>
        </p:spPr>
      </p:pic>
      <p:pic>
        <p:nvPicPr>
          <p:cNvPr id="15" name="図 14">
            <a:extLst>
              <a:ext uri="{FF2B5EF4-FFF2-40B4-BE49-F238E27FC236}">
                <a16:creationId xmlns:a16="http://schemas.microsoft.com/office/drawing/2014/main" id="{5FF4F92F-5185-4F06-B306-CB1314DFD2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62051" y="1039036"/>
            <a:ext cx="4768694" cy="3173350"/>
          </a:xfrm>
          <a:prstGeom prst="rect">
            <a:avLst/>
          </a:prstGeom>
        </p:spPr>
      </p:pic>
      <p:pic>
        <p:nvPicPr>
          <p:cNvPr id="1026" name="Picture 2" descr="\\LANDISK\disk\メディア総合研究所　HD\放送レポート　制作中\表現の不自由展\臺さん写真\p07 小泉.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16" y="1896029"/>
            <a:ext cx="2992516" cy="224438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36369" y="2348879"/>
            <a:ext cx="2873855" cy="2155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3061012" y="350279"/>
            <a:ext cx="2570527" cy="1927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5400000">
            <a:off x="7125559" y="2618303"/>
            <a:ext cx="2155392" cy="161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8520" y="4122077"/>
            <a:ext cx="3528392" cy="2646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852616" y="4162191"/>
            <a:ext cx="3168352"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188473" y="5259299"/>
            <a:ext cx="2243502" cy="1682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3491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49BEB3-9B37-43A5-A6BA-C92F978CF0F6}"/>
              </a:ext>
            </a:extLst>
          </p:cNvPr>
          <p:cNvSpPr>
            <a:spLocks noGrp="1"/>
          </p:cNvSpPr>
          <p:nvPr>
            <p:ph type="title"/>
          </p:nvPr>
        </p:nvSpPr>
        <p:spPr>
          <a:xfrm>
            <a:off x="1535412" y="764704"/>
            <a:ext cx="6479421" cy="1049235"/>
          </a:xfrm>
        </p:spPr>
        <p:txBody>
          <a:bodyPr>
            <a:normAutofit fontScale="90000"/>
          </a:bodyPr>
          <a:lstStyle/>
          <a:p>
            <a:r>
              <a:rPr kumimoji="1" lang="ja-JP" altLang="en-US" dirty="0">
                <a:solidFill>
                  <a:srgbClr val="00B050"/>
                </a:solidFill>
                <a:latin typeface="ＭＳ ゴシック" panose="020B0609070205080204" pitchFamily="49" charset="-128"/>
                <a:ea typeface="ＭＳ ゴシック" panose="020B0609070205080204" pitchFamily="49" charset="-128"/>
              </a:rPr>
              <a:t>企画展</a:t>
            </a:r>
            <a:br>
              <a:rPr kumimoji="1" lang="en-US" altLang="ja-JP" dirty="0">
                <a:solidFill>
                  <a:srgbClr val="00B050"/>
                </a:solidFill>
                <a:latin typeface="ＭＳ ゴシック" panose="020B0609070205080204" pitchFamily="49" charset="-128"/>
                <a:ea typeface="ＭＳ ゴシック" panose="020B0609070205080204" pitchFamily="49" charset="-128"/>
              </a:rPr>
            </a:br>
            <a:r>
              <a:rPr kumimoji="1" lang="ja-JP" altLang="en-US" dirty="0">
                <a:solidFill>
                  <a:srgbClr val="00B050"/>
                </a:solidFill>
                <a:latin typeface="ＭＳ ゴシック" panose="020B0609070205080204" pitchFamily="49" charset="-128"/>
                <a:ea typeface="ＭＳ ゴシック" panose="020B0609070205080204" pitchFamily="49" charset="-128"/>
              </a:rPr>
              <a:t>「表現の不自由展・その後」中止事件</a:t>
            </a:r>
          </a:p>
        </p:txBody>
      </p:sp>
      <p:sp>
        <p:nvSpPr>
          <p:cNvPr id="3" name="コンテンツ プレースホルダー 2">
            <a:extLst>
              <a:ext uri="{FF2B5EF4-FFF2-40B4-BE49-F238E27FC236}">
                <a16:creationId xmlns:a16="http://schemas.microsoft.com/office/drawing/2014/main" id="{8D6CA9D0-0872-4950-B96B-FCD2C183451A}"/>
              </a:ext>
            </a:extLst>
          </p:cNvPr>
          <p:cNvSpPr>
            <a:spLocks noGrp="1"/>
          </p:cNvSpPr>
          <p:nvPr>
            <p:ph idx="1"/>
          </p:nvPr>
        </p:nvSpPr>
        <p:spPr>
          <a:xfrm>
            <a:off x="287524" y="1916832"/>
            <a:ext cx="8568952" cy="3744416"/>
          </a:xfrm>
        </p:spPr>
        <p:txBody>
          <a:bodyPr>
            <a:normAutofit/>
          </a:bodyPr>
          <a:lstStyle/>
          <a:p>
            <a:pPr marL="0" indent="0">
              <a:buNone/>
            </a:pPr>
            <a:r>
              <a:rPr kumimoji="1" lang="en-US" altLang="ja-JP" sz="2400" dirty="0"/>
              <a:t>7</a:t>
            </a:r>
            <a:r>
              <a:rPr kumimoji="1" lang="ja-JP" altLang="en-US" sz="2400" dirty="0"/>
              <a:t>月</a:t>
            </a:r>
            <a:r>
              <a:rPr kumimoji="1" lang="en-US" altLang="ja-JP" sz="2400" dirty="0"/>
              <a:t>31</a:t>
            </a:r>
            <a:r>
              <a:rPr kumimoji="1" lang="ja-JP" altLang="en-US" sz="2400" dirty="0"/>
              <a:t>日に新聞などで不自由展の内容が報道されると、抗議や脅迫の電話・ファックス・メールが事務局などに殺到</a:t>
            </a:r>
            <a:endParaRPr lang="en-US" altLang="ja-JP" sz="2400" dirty="0"/>
          </a:p>
          <a:p>
            <a:pPr marL="0" indent="0">
              <a:buNone/>
            </a:pPr>
            <a:r>
              <a:rPr kumimoji="1" lang="ja-JP" altLang="en-US" sz="2400" dirty="0"/>
              <a:t>抗議電話対策などを不自由展実行委からトリエンナーレ側に提案していたが人員・予算などを理由にほとんど実施されず</a:t>
            </a:r>
            <a:endParaRPr kumimoji="1" lang="en-US" altLang="ja-JP" sz="2400" dirty="0"/>
          </a:p>
          <a:p>
            <a:pPr marL="0" indent="0">
              <a:buNone/>
            </a:pPr>
            <a:r>
              <a:rPr kumimoji="1" lang="ja-JP" altLang="en-US" sz="2400" dirty="0"/>
              <a:t>不自由展実行委や出展作家の了解なく、トリエンナーレ実行委会長の大村県知事と津田監督の協議で一方的に中止を決定</a:t>
            </a:r>
            <a:endParaRPr kumimoji="1" lang="en-US" altLang="ja-JP" sz="2400" dirty="0"/>
          </a:p>
          <a:p>
            <a:pPr marL="0" indent="0">
              <a:buNone/>
            </a:pPr>
            <a:r>
              <a:rPr lang="ja-JP" altLang="en-US" sz="2400" dirty="0"/>
              <a:t>展示会場内はほぼ平穏だったが、</a:t>
            </a:r>
            <a:r>
              <a:rPr lang="en-US" altLang="ja-JP" sz="2400" dirty="0"/>
              <a:t>8</a:t>
            </a:r>
            <a:r>
              <a:rPr lang="ja-JP" altLang="en-US" sz="2400" dirty="0"/>
              <a:t>月</a:t>
            </a:r>
            <a:r>
              <a:rPr lang="en-US" altLang="ja-JP" sz="2400" dirty="0"/>
              <a:t>3</a:t>
            </a:r>
            <a:r>
              <a:rPr lang="ja-JP" altLang="en-US" sz="2400" dirty="0"/>
              <a:t>日をもって展示中止に　</a:t>
            </a:r>
            <a:endParaRPr kumimoji="1" lang="ja-JP" altLang="en-US" sz="2400" dirty="0"/>
          </a:p>
        </p:txBody>
      </p:sp>
    </p:spTree>
    <p:extLst>
      <p:ext uri="{BB962C8B-B14F-4D97-AF65-F5344CB8AC3E}">
        <p14:creationId xmlns:p14="http://schemas.microsoft.com/office/powerpoint/2010/main" val="47735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a:xfrm>
            <a:off x="611561" y="5301208"/>
            <a:ext cx="7403274" cy="626917"/>
          </a:xfrm>
        </p:spPr>
        <p:txBody>
          <a:bodyPr>
            <a:normAutofit/>
          </a:bodyPr>
          <a:lstStyle/>
          <a:p>
            <a:pPr marL="0" indent="0">
              <a:buNone/>
            </a:pPr>
            <a:r>
              <a:rPr kumimoji="1" lang="ja-JP" altLang="en-US" dirty="0"/>
              <a:t>「あいちトリエンナーレのあり方検証委員会」中間報告より　</a:t>
            </a:r>
          </a:p>
        </p:txBody>
      </p:sp>
      <p:pic>
        <p:nvPicPr>
          <p:cNvPr id="4" name="図 3"/>
          <p:cNvPicPr>
            <a:picLocks noChangeAspect="1"/>
          </p:cNvPicPr>
          <p:nvPr/>
        </p:nvPicPr>
        <p:blipFill>
          <a:blip r:embed="rId2"/>
          <a:stretch>
            <a:fillRect/>
          </a:stretch>
        </p:blipFill>
        <p:spPr>
          <a:xfrm>
            <a:off x="55063" y="142674"/>
            <a:ext cx="9033874" cy="5123605"/>
          </a:xfrm>
          <a:prstGeom prst="rect">
            <a:avLst/>
          </a:prstGeom>
        </p:spPr>
      </p:pic>
    </p:spTree>
    <p:extLst>
      <p:ext uri="{BB962C8B-B14F-4D97-AF65-F5344CB8AC3E}">
        <p14:creationId xmlns:p14="http://schemas.microsoft.com/office/powerpoint/2010/main" val="289797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49BEB3-9B37-43A5-A6BA-C92F978CF0F6}"/>
              </a:ext>
            </a:extLst>
          </p:cNvPr>
          <p:cNvSpPr>
            <a:spLocks noGrp="1"/>
          </p:cNvSpPr>
          <p:nvPr>
            <p:ph type="title"/>
          </p:nvPr>
        </p:nvSpPr>
        <p:spPr>
          <a:xfrm>
            <a:off x="1535412" y="764704"/>
            <a:ext cx="6479421" cy="1224136"/>
          </a:xfrm>
        </p:spPr>
        <p:txBody>
          <a:bodyPr>
            <a:normAutofit fontScale="90000"/>
          </a:bodyPr>
          <a:lstStyle/>
          <a:p>
            <a:r>
              <a:rPr kumimoji="1" lang="ja-JP" altLang="en-US" dirty="0">
                <a:solidFill>
                  <a:srgbClr val="00B050"/>
                </a:solidFill>
                <a:latin typeface="ＭＳ ゴシック" panose="020B0609070205080204" pitchFamily="49" charset="-128"/>
                <a:ea typeface="ＭＳ ゴシック" panose="020B0609070205080204" pitchFamily="49" charset="-128"/>
              </a:rPr>
              <a:t>「平和の少女像」の作者</a:t>
            </a:r>
            <a:br>
              <a:rPr kumimoji="1" lang="en-US" altLang="ja-JP" dirty="0">
                <a:solidFill>
                  <a:srgbClr val="00B050"/>
                </a:solidFill>
                <a:latin typeface="ＭＳ ゴシック" panose="020B0609070205080204" pitchFamily="49" charset="-128"/>
                <a:ea typeface="ＭＳ ゴシック" panose="020B0609070205080204" pitchFamily="49" charset="-128"/>
              </a:rPr>
            </a:br>
            <a:r>
              <a:rPr kumimoji="1" lang="ja-JP" altLang="en-US" dirty="0">
                <a:solidFill>
                  <a:srgbClr val="00B050"/>
                </a:solidFill>
                <a:latin typeface="ＭＳ ゴシック" panose="020B0609070205080204" pitchFamily="49" charset="-128"/>
                <a:ea typeface="ＭＳ ゴシック" panose="020B0609070205080204" pitchFamily="49" charset="-128"/>
              </a:rPr>
              <a:t>キム・ソギョン　キム・ウンソン</a:t>
            </a:r>
            <a:br>
              <a:rPr kumimoji="1" lang="en-US" altLang="ja-JP" dirty="0">
                <a:solidFill>
                  <a:srgbClr val="00B050"/>
                </a:solidFill>
                <a:latin typeface="ＭＳ ゴシック" panose="020B0609070205080204" pitchFamily="49" charset="-128"/>
                <a:ea typeface="ＭＳ ゴシック" panose="020B0609070205080204" pitchFamily="49" charset="-128"/>
              </a:rPr>
            </a:br>
            <a:r>
              <a:rPr kumimoji="1" lang="ja-JP" altLang="en-US" dirty="0">
                <a:solidFill>
                  <a:srgbClr val="00B050"/>
                </a:solidFill>
                <a:latin typeface="ＭＳ ゴシック" panose="020B0609070205080204" pitchFamily="49" charset="-128"/>
                <a:ea typeface="ＭＳ ゴシック" panose="020B0609070205080204" pitchFamily="49" charset="-128"/>
              </a:rPr>
              <a:t>両氏のステートメント</a:t>
            </a:r>
          </a:p>
        </p:txBody>
      </p:sp>
      <p:sp>
        <p:nvSpPr>
          <p:cNvPr id="3" name="コンテンツ プレースホルダー 2">
            <a:extLst>
              <a:ext uri="{FF2B5EF4-FFF2-40B4-BE49-F238E27FC236}">
                <a16:creationId xmlns:a16="http://schemas.microsoft.com/office/drawing/2014/main" id="{8D6CA9D0-0872-4950-B96B-FCD2C183451A}"/>
              </a:ext>
            </a:extLst>
          </p:cNvPr>
          <p:cNvSpPr>
            <a:spLocks noGrp="1"/>
          </p:cNvSpPr>
          <p:nvPr>
            <p:ph idx="1"/>
          </p:nvPr>
        </p:nvSpPr>
        <p:spPr>
          <a:xfrm>
            <a:off x="4283968" y="2132856"/>
            <a:ext cx="4680520" cy="3600400"/>
          </a:xfrm>
        </p:spPr>
        <p:txBody>
          <a:bodyPr>
            <a:normAutofit fontScale="92500" lnSpcReduction="10000"/>
          </a:bodyPr>
          <a:lstStyle/>
          <a:p>
            <a:pPr marL="0" indent="0">
              <a:buNone/>
            </a:pPr>
            <a:r>
              <a:rPr lang="ja-JP" altLang="en-US" sz="2800" dirty="0"/>
              <a:t>日本社会が抱えている不都合な真実かもしれませんが、それを芸術作品として昇華させたのが「表現の不自由展・その後」です。日本の市民が直面しなければならない作品であり、本当に語らなければならない作品です</a:t>
            </a:r>
            <a:endParaRPr kumimoji="1" lang="ja-JP" altLang="en-US" sz="2800" dirty="0"/>
          </a:p>
        </p:txBody>
      </p:sp>
      <p:pic>
        <p:nvPicPr>
          <p:cNvPr id="5" name="図 4">
            <a:extLst>
              <a:ext uri="{FF2B5EF4-FFF2-40B4-BE49-F238E27FC236}">
                <a16:creationId xmlns:a16="http://schemas.microsoft.com/office/drawing/2014/main" id="{03D5F250-54EA-421A-A1BC-095C7C0870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065" y="2276872"/>
            <a:ext cx="3799871" cy="2846236"/>
          </a:xfrm>
          <a:prstGeom prst="rect">
            <a:avLst/>
          </a:prstGeom>
        </p:spPr>
      </p:pic>
      <p:sp>
        <p:nvSpPr>
          <p:cNvPr id="6" name="テキスト ボックス 5"/>
          <p:cNvSpPr txBox="1"/>
          <p:nvPr/>
        </p:nvSpPr>
        <p:spPr>
          <a:xfrm>
            <a:off x="196064" y="5310500"/>
            <a:ext cx="3799871" cy="369332"/>
          </a:xfrm>
          <a:prstGeom prst="rect">
            <a:avLst/>
          </a:prstGeom>
          <a:noFill/>
        </p:spPr>
        <p:txBody>
          <a:bodyPr wrap="square" rtlCol="0">
            <a:spAutoFit/>
          </a:bodyPr>
          <a:lstStyle/>
          <a:p>
            <a:r>
              <a:rPr kumimoji="1" lang="ja-JP" altLang="en-US" dirty="0"/>
              <a:t>不自由展の会場前に設置された壁</a:t>
            </a:r>
          </a:p>
        </p:txBody>
      </p:sp>
    </p:spTree>
    <p:extLst>
      <p:ext uri="{BB962C8B-B14F-4D97-AF65-F5344CB8AC3E}">
        <p14:creationId xmlns:p14="http://schemas.microsoft.com/office/powerpoint/2010/main" val="129184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49BEB3-9B37-43A5-A6BA-C92F978CF0F6}"/>
              </a:ext>
            </a:extLst>
          </p:cNvPr>
          <p:cNvSpPr>
            <a:spLocks noGrp="1"/>
          </p:cNvSpPr>
          <p:nvPr>
            <p:ph type="title"/>
          </p:nvPr>
        </p:nvSpPr>
        <p:spPr>
          <a:xfrm>
            <a:off x="1535412" y="764704"/>
            <a:ext cx="6479421" cy="1049235"/>
          </a:xfrm>
        </p:spPr>
        <p:txBody>
          <a:bodyPr/>
          <a:lstStyle/>
          <a:p>
            <a:r>
              <a:rPr kumimoji="1" lang="ja-JP" altLang="en-US" dirty="0">
                <a:solidFill>
                  <a:srgbClr val="00B050"/>
                </a:solidFill>
                <a:latin typeface="ＭＳ ゴシック" panose="020B0609070205080204" pitchFamily="49" charset="-128"/>
                <a:ea typeface="ＭＳ ゴシック" panose="020B0609070205080204" pitchFamily="49" charset="-128"/>
              </a:rPr>
              <a:t>再開を求める市民の声</a:t>
            </a:r>
            <a:br>
              <a:rPr kumimoji="1" lang="en-US" altLang="ja-JP" dirty="0">
                <a:solidFill>
                  <a:srgbClr val="00B050"/>
                </a:solidFill>
                <a:latin typeface="ＭＳ ゴシック" panose="020B0609070205080204" pitchFamily="49" charset="-128"/>
                <a:ea typeface="ＭＳ ゴシック" panose="020B0609070205080204" pitchFamily="49" charset="-128"/>
              </a:rPr>
            </a:br>
            <a:endParaRPr kumimoji="1" lang="ja-JP" altLang="en-US" dirty="0">
              <a:solidFill>
                <a:srgbClr val="00B050"/>
              </a:solidFill>
              <a:latin typeface="ＭＳ ゴシック" panose="020B0609070205080204" pitchFamily="49" charset="-128"/>
              <a:ea typeface="ＭＳ ゴシック" panose="020B0609070205080204" pitchFamily="49" charset="-128"/>
            </a:endParaRPr>
          </a:p>
        </p:txBody>
      </p:sp>
      <p:sp>
        <p:nvSpPr>
          <p:cNvPr id="3" name="コンテンツ プレースホルダー 2">
            <a:extLst>
              <a:ext uri="{FF2B5EF4-FFF2-40B4-BE49-F238E27FC236}">
                <a16:creationId xmlns:a16="http://schemas.microsoft.com/office/drawing/2014/main" id="{8D6CA9D0-0872-4950-B96B-FCD2C183451A}"/>
              </a:ext>
            </a:extLst>
          </p:cNvPr>
          <p:cNvSpPr>
            <a:spLocks noGrp="1"/>
          </p:cNvSpPr>
          <p:nvPr>
            <p:ph idx="1"/>
          </p:nvPr>
        </p:nvSpPr>
        <p:spPr>
          <a:xfrm>
            <a:off x="4779997" y="2132856"/>
            <a:ext cx="4212468" cy="3744416"/>
          </a:xfrm>
        </p:spPr>
        <p:txBody>
          <a:bodyPr>
            <a:normAutofit/>
          </a:bodyPr>
          <a:lstStyle/>
          <a:p>
            <a:pPr marL="0" indent="0">
              <a:buNone/>
            </a:pPr>
            <a:r>
              <a:rPr kumimoji="1" lang="ja-JP" altLang="en-US" sz="2400" dirty="0"/>
              <a:t>展示再開を求めるネット署名</a:t>
            </a:r>
            <a:endParaRPr kumimoji="1" lang="en-US" altLang="ja-JP" sz="2400" dirty="0"/>
          </a:p>
          <a:p>
            <a:pPr marL="0" indent="0">
              <a:buNone/>
            </a:pPr>
            <a:r>
              <a:rPr kumimoji="1" lang="ja-JP" altLang="en-US" sz="2400" dirty="0"/>
              <a:t>がすぐに立ち上がる</a:t>
            </a:r>
            <a:endParaRPr kumimoji="1" lang="en-US" altLang="ja-JP" sz="2400" dirty="0"/>
          </a:p>
          <a:p>
            <a:pPr marL="0" indent="0">
              <a:buNone/>
            </a:pPr>
            <a:r>
              <a:rPr lang="ja-JP" altLang="en-US" sz="2400" dirty="0"/>
              <a:t>名古屋市内の他、各地で再開を求める集会が開かれる</a:t>
            </a:r>
            <a:endParaRPr lang="en-US" altLang="ja-JP" sz="2400" dirty="0"/>
          </a:p>
          <a:p>
            <a:pPr marL="0" indent="0">
              <a:buNone/>
            </a:pPr>
            <a:r>
              <a:rPr kumimoji="1" lang="ja-JP" altLang="en-US" sz="2400" dirty="0"/>
              <a:t>名古屋市内などで抗議デモ</a:t>
            </a:r>
            <a:endParaRPr kumimoji="1" lang="en-US" altLang="ja-JP" sz="2400" dirty="0"/>
          </a:p>
          <a:p>
            <a:pPr marL="0" indent="0">
              <a:buNone/>
            </a:pPr>
            <a:r>
              <a:rPr kumimoji="1" lang="ja-JP" altLang="en-US" sz="2400" dirty="0"/>
              <a:t>会場前で連日スタンディング</a:t>
            </a:r>
          </a:p>
        </p:txBody>
      </p:sp>
      <p:pic>
        <p:nvPicPr>
          <p:cNvPr id="5" name="図 4">
            <a:extLst>
              <a:ext uri="{FF2B5EF4-FFF2-40B4-BE49-F238E27FC236}">
                <a16:creationId xmlns:a16="http://schemas.microsoft.com/office/drawing/2014/main" id="{E2A05B10-8BF6-4C96-BE3D-E900A834A5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845" y="2492896"/>
            <a:ext cx="4513601" cy="2551166"/>
          </a:xfrm>
          <a:prstGeom prst="rect">
            <a:avLst/>
          </a:prstGeom>
        </p:spPr>
      </p:pic>
    </p:spTree>
    <p:extLst>
      <p:ext uri="{BB962C8B-B14F-4D97-AF65-F5344CB8AC3E}">
        <p14:creationId xmlns:p14="http://schemas.microsoft.com/office/powerpoint/2010/main" val="3693670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28586" y="188640"/>
            <a:ext cx="9117990" cy="4824536"/>
          </a:xfrm>
          <a:prstGeom prst="rect">
            <a:avLst/>
          </a:prstGeom>
        </p:spPr>
      </p:pic>
      <p:sp>
        <p:nvSpPr>
          <p:cNvPr id="5" name="コンテンツ プレースホルダー 2"/>
          <p:cNvSpPr>
            <a:spLocks noGrp="1"/>
          </p:cNvSpPr>
          <p:nvPr>
            <p:ph idx="1"/>
          </p:nvPr>
        </p:nvSpPr>
        <p:spPr>
          <a:xfrm>
            <a:off x="827584" y="5085184"/>
            <a:ext cx="7403274" cy="648072"/>
          </a:xfrm>
        </p:spPr>
        <p:txBody>
          <a:bodyPr>
            <a:normAutofit/>
          </a:bodyPr>
          <a:lstStyle/>
          <a:p>
            <a:pPr marL="0" indent="0">
              <a:buNone/>
            </a:pPr>
            <a:r>
              <a:rPr kumimoji="1" lang="ja-JP" altLang="en-US" dirty="0"/>
              <a:t>「あいちトリエンナーレのあり方検証委員会」中間報告より　</a:t>
            </a:r>
          </a:p>
        </p:txBody>
      </p:sp>
    </p:spTree>
    <p:extLst>
      <p:ext uri="{BB962C8B-B14F-4D97-AF65-F5344CB8AC3E}">
        <p14:creationId xmlns:p14="http://schemas.microsoft.com/office/powerpoint/2010/main" val="2397939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49BEB3-9B37-43A5-A6BA-C92F978CF0F6}"/>
              </a:ext>
            </a:extLst>
          </p:cNvPr>
          <p:cNvSpPr>
            <a:spLocks noGrp="1"/>
          </p:cNvSpPr>
          <p:nvPr>
            <p:ph type="title"/>
          </p:nvPr>
        </p:nvSpPr>
        <p:spPr>
          <a:xfrm>
            <a:off x="1535412" y="764704"/>
            <a:ext cx="6479421" cy="1049235"/>
          </a:xfrm>
        </p:spPr>
        <p:txBody>
          <a:bodyPr>
            <a:normAutofit/>
          </a:bodyPr>
          <a:lstStyle/>
          <a:p>
            <a:r>
              <a:rPr kumimoji="1" lang="ja-JP" altLang="en-US" dirty="0">
                <a:solidFill>
                  <a:srgbClr val="00B050"/>
                </a:solidFill>
                <a:latin typeface="ＭＳ ゴシック" panose="020B0609070205080204" pitchFamily="49" charset="-128"/>
                <a:ea typeface="ＭＳ ゴシック" panose="020B0609070205080204" pitchFamily="49" charset="-128"/>
              </a:rPr>
              <a:t>トリエンナーレ出展作家の動き</a:t>
            </a:r>
          </a:p>
        </p:txBody>
      </p:sp>
      <p:sp>
        <p:nvSpPr>
          <p:cNvPr id="3" name="コンテンツ プレースホルダー 2">
            <a:extLst>
              <a:ext uri="{FF2B5EF4-FFF2-40B4-BE49-F238E27FC236}">
                <a16:creationId xmlns:a16="http://schemas.microsoft.com/office/drawing/2014/main" id="{8D6CA9D0-0872-4950-B96B-FCD2C183451A}"/>
              </a:ext>
            </a:extLst>
          </p:cNvPr>
          <p:cNvSpPr>
            <a:spLocks noGrp="1"/>
          </p:cNvSpPr>
          <p:nvPr>
            <p:ph idx="1"/>
          </p:nvPr>
        </p:nvSpPr>
        <p:spPr>
          <a:xfrm>
            <a:off x="4265074" y="2492896"/>
            <a:ext cx="4788907" cy="3168352"/>
          </a:xfrm>
        </p:spPr>
        <p:txBody>
          <a:bodyPr>
            <a:normAutofit/>
          </a:bodyPr>
          <a:lstStyle/>
          <a:p>
            <a:pPr marL="0" indent="0">
              <a:buNone/>
            </a:pPr>
            <a:r>
              <a:rPr kumimoji="1" lang="ja-JP" altLang="en-US" sz="2400" dirty="0"/>
              <a:t>出展作家約</a:t>
            </a:r>
            <a:r>
              <a:rPr kumimoji="1" lang="en-US" altLang="ja-JP" sz="2400" dirty="0"/>
              <a:t>90</a:t>
            </a:r>
            <a:r>
              <a:rPr kumimoji="1" lang="ja-JP" altLang="en-US" sz="2400" dirty="0"/>
              <a:t>人が連名で再開を求める声明</a:t>
            </a:r>
            <a:endParaRPr kumimoji="1" lang="en-US" altLang="ja-JP" sz="2400" dirty="0"/>
          </a:p>
          <a:p>
            <a:pPr marL="0" indent="0">
              <a:buNone/>
            </a:pPr>
            <a:r>
              <a:rPr kumimoji="1" lang="ja-JP" altLang="en-US" sz="2400" dirty="0"/>
              <a:t>作家有志が「ＲＥＦＲＥＥＤＯＭ　ＡＩＣＨＩ」立ち上げ</a:t>
            </a:r>
            <a:endParaRPr kumimoji="1" lang="en-US" altLang="ja-JP" sz="2400" dirty="0"/>
          </a:p>
          <a:p>
            <a:pPr marL="0" indent="0">
              <a:buNone/>
            </a:pPr>
            <a:r>
              <a:rPr kumimoji="1" lang="ja-JP" altLang="en-US" sz="2400" dirty="0"/>
              <a:t>作家が直接抗議電話を受ける「アーティストコールセンター」</a:t>
            </a: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353" y="2232688"/>
            <a:ext cx="3779520" cy="1307592"/>
          </a:xfrm>
          <a:prstGeom prst="rect">
            <a:avLst/>
          </a:prstGeom>
        </p:spPr>
      </p:pic>
      <p:pic>
        <p:nvPicPr>
          <p:cNvPr id="5" name="図 4">
            <a:extLst>
              <a:ext uri="{FF2B5EF4-FFF2-40B4-BE49-F238E27FC236}">
                <a16:creationId xmlns:a16="http://schemas.microsoft.com/office/drawing/2014/main" id="{DCB00053-F098-474B-84E2-A85078204A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018" y="3861048"/>
            <a:ext cx="4175056" cy="2087528"/>
          </a:xfrm>
          <a:prstGeom prst="rect">
            <a:avLst/>
          </a:prstGeom>
        </p:spPr>
      </p:pic>
    </p:spTree>
    <p:extLst>
      <p:ext uri="{BB962C8B-B14F-4D97-AF65-F5344CB8AC3E}">
        <p14:creationId xmlns:p14="http://schemas.microsoft.com/office/powerpoint/2010/main" val="2253349619"/>
      </p:ext>
    </p:extLst>
  </p:cSld>
  <p:clrMapOvr>
    <a:masterClrMapping/>
  </p:clrMapOvr>
</p:sld>
</file>

<file path=ppt/theme/theme1.xml><?xml version="1.0" encoding="utf-8"?>
<a:theme xmlns:a="http://schemas.openxmlformats.org/drawingml/2006/main" name="ギャラリー">
  <a:themeElements>
    <a:clrScheme name="ギャラリー">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ギャラリー">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ギャラリー">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0</TotalTime>
  <Words>727</Words>
  <Application>Microsoft Office PowerPoint</Application>
  <PresentationFormat>画面に合わせる (4:3)</PresentationFormat>
  <Paragraphs>89</Paragraphs>
  <Slides>18</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18</vt:i4>
      </vt:variant>
    </vt:vector>
  </HeadingPairs>
  <TitlesOfParts>
    <vt:vector size="23" baseType="lpstr">
      <vt:lpstr>ＭＳ ゴシック</vt:lpstr>
      <vt:lpstr>Arial</vt:lpstr>
      <vt:lpstr>Calibri</vt:lpstr>
      <vt:lpstr>Palatino Linotype</vt:lpstr>
      <vt:lpstr>ギャラリー</vt:lpstr>
      <vt:lpstr>「表現の不自由展」 中止事件とは何だったのか</vt:lpstr>
      <vt:lpstr>あいちトリエンナーレ2019 企画展「表現の不自由展・その後」</vt:lpstr>
      <vt:lpstr>PowerPoint プレゼンテーション</vt:lpstr>
      <vt:lpstr>企画展 「表現の不自由展・その後」中止事件</vt:lpstr>
      <vt:lpstr>PowerPoint プレゼンテーション</vt:lpstr>
      <vt:lpstr>「平和の少女像」の作者 キム・ソギョン　キム・ウンソン 両氏のステートメント</vt:lpstr>
      <vt:lpstr>再開を求める市民の声 </vt:lpstr>
      <vt:lpstr>PowerPoint プレゼンテーション</vt:lpstr>
      <vt:lpstr>トリエンナーレ出展作家の動き</vt:lpstr>
      <vt:lpstr>トリエンナーレ側に再開協議申し入れ 県は「検証委員会」を設置</vt:lpstr>
      <vt:lpstr>再開を求めて仮処分申し立て </vt:lpstr>
      <vt:lpstr>「検証委員会」が「再開」提言 仮処分も和解が成立</vt:lpstr>
      <vt:lpstr>展示再開に向けた県との協議で </vt:lpstr>
      <vt:lpstr>再開後は抽選制による入場制限</vt:lpstr>
      <vt:lpstr>不自由展中止事件が残した課題</vt:lpstr>
      <vt:lpstr>不自由展中止事件が残した課題</vt:lpstr>
      <vt:lpstr>不自由展中止事件が残した課題</vt:lpstr>
      <vt:lpstr>不自由展中止事件が残した課題</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iwasaki</dc:creator>
  <cp:lastModifiedBy>貞明 岩崎</cp:lastModifiedBy>
  <cp:revision>121</cp:revision>
  <dcterms:created xsi:type="dcterms:W3CDTF">2019-09-19T09:59:00Z</dcterms:created>
  <dcterms:modified xsi:type="dcterms:W3CDTF">2019-11-04T08:24:59Z</dcterms:modified>
</cp:coreProperties>
</file>