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70" r:id="rId4"/>
    <p:sldId id="262" r:id="rId5"/>
    <p:sldId id="264" r:id="rId6"/>
    <p:sldId id="261" r:id="rId7"/>
    <p:sldId id="265" r:id="rId8"/>
    <p:sldId id="266"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55" d="100"/>
          <a:sy n="55" d="100"/>
        </p:scale>
        <p:origin x="4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360C6404-AD6E-4860-8E75-697CA40B95D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7" name="Date Placeholder 6"/>
          <p:cNvSpPr>
            <a:spLocks noGrp="1"/>
          </p:cNvSpPr>
          <p:nvPr>
            <p:ph type="dt" sz="half" idx="10"/>
          </p:nvPr>
        </p:nvSpPr>
        <p:spPr/>
        <p:txBody>
          <a:bodyPr/>
          <a:lstStyle/>
          <a:p>
            <a:fld id="{4F7D4976-E339-4826-83B7-FBD03F55ECF8}"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9" name="Date Placeholder 8"/>
          <p:cNvSpPr>
            <a:spLocks noGrp="1"/>
          </p:cNvSpPr>
          <p:nvPr>
            <p:ph type="dt" sz="half" idx="10"/>
          </p:nvPr>
        </p:nvSpPr>
        <p:spPr/>
        <p:txBody>
          <a:bodyPr/>
          <a:lstStyle/>
          <a:p>
            <a:fld id="{D1BE4249-C0D0-4B06-8692-E8BB871AF643}" type="datetimeFigureOut">
              <a:rPr lang="en-US" dirty="0"/>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90000"/>
        </a:lnSpc>
        <a:spcBef>
          <a:spcPct val="0"/>
        </a:spcBef>
        <a:buNone/>
        <a:defRPr kumimoji="1"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日本のメディアの現状</a:t>
            </a:r>
            <a:br>
              <a:rPr kumimoji="1" lang="en-US" altLang="ja-JP" dirty="0"/>
            </a:br>
            <a:r>
              <a:rPr kumimoji="1" lang="ja-JP" altLang="en-US" sz="2400" dirty="0"/>
              <a:t>～政治との関係を中心に～</a:t>
            </a:r>
            <a:endParaRPr kumimoji="1" lang="ja-JP" altLang="en-US" sz="2400" dirty="0"/>
          </a:p>
        </p:txBody>
      </p:sp>
      <p:sp>
        <p:nvSpPr>
          <p:cNvPr id="3" name="字幕 2"/>
          <p:cNvSpPr>
            <a:spLocks noGrp="1"/>
          </p:cNvSpPr>
          <p:nvPr>
            <p:ph type="subTitle" idx="1"/>
          </p:nvPr>
        </p:nvSpPr>
        <p:spPr/>
        <p:txBody>
          <a:bodyPr/>
          <a:lstStyle/>
          <a:p>
            <a:r>
              <a:rPr kumimoji="1" lang="ja-JP" altLang="en-US" dirty="0"/>
              <a:t>放送レポート編集長　岩崎　貞明</a:t>
            </a:r>
            <a:endParaRPr kumimoji="1" lang="en-US" altLang="ja-JP" dirty="0"/>
          </a:p>
          <a:p>
            <a:r>
              <a:rPr lang="en-US" altLang="ja-JP" dirty="0"/>
              <a:t>2020</a:t>
            </a:r>
            <a:r>
              <a:rPr lang="ja-JP" altLang="en-US" dirty="0"/>
              <a:t>年</a:t>
            </a:r>
            <a:r>
              <a:rPr lang="en-US" altLang="ja-JP" dirty="0"/>
              <a:t>12</a:t>
            </a:r>
            <a:r>
              <a:rPr lang="ja-JP" altLang="en-US" dirty="0"/>
              <a:t>月</a:t>
            </a:r>
            <a:r>
              <a:rPr lang="en-US" altLang="ja-JP" dirty="0"/>
              <a:t>6</a:t>
            </a:r>
            <a:r>
              <a:rPr lang="ja-JP" altLang="en-US" dirty="0"/>
              <a:t>日</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5746" y="1404296"/>
            <a:ext cx="11277600" cy="5445190"/>
          </a:xfrm>
        </p:spPr>
        <p:txBody>
          <a:bodyPr>
            <a:normAutofit/>
          </a:bodyPr>
          <a:lstStyle/>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官邸取材で体験したこと、見聞きしたこと</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「事前通告のない質問で官邸側から文句を言われた」</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「夜回りなどのオフレコ取材で官邸側から特定の記者を排除するよう言われた」</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自由記述回答から</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r>
              <a:rPr lang="ja-JP" altLang="en-US" sz="2400" dirty="0">
                <a:solidFill>
                  <a:schemeClr val="tx1"/>
                </a:solidFill>
                <a:latin typeface="HG丸ｺﾞｼｯｸM-PRO" panose="020F0400000000000000" pitchFamily="34" charset="-128"/>
                <a:ea typeface="HG丸ｺﾞｼｯｸM-PRO" panose="020F0400000000000000" pitchFamily="34" charset="-128"/>
              </a:rPr>
              <a:t>まずは権力寄りのメディアの記者の意識をまともにしなければならない</a:t>
            </a: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r>
              <a:rPr lang="ja-JP" altLang="en-US" sz="2400" dirty="0">
                <a:solidFill>
                  <a:schemeClr val="tx1"/>
                </a:solidFill>
                <a:latin typeface="HG丸ｺﾞｼｯｸM-PRO" panose="020F0400000000000000" pitchFamily="34" charset="-128"/>
                <a:ea typeface="HG丸ｺﾞｼｯｸM-PRO" panose="020F0400000000000000" pitchFamily="34" charset="-128"/>
              </a:rPr>
              <a:t>それぞれの社全体でジャーナリズムを守る覚悟を決めない限り、望月氏の独り相撲という構図は変えられない</a:t>
            </a: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r>
              <a:rPr lang="ja-JP" altLang="en-US" sz="2400" dirty="0">
                <a:solidFill>
                  <a:schemeClr val="tx1"/>
                </a:solidFill>
                <a:latin typeface="HG丸ｺﾞｼｯｸM-PRO" panose="020F0400000000000000" pitchFamily="34" charset="-128"/>
                <a:ea typeface="HG丸ｺﾞｼｯｸM-PRO" panose="020F0400000000000000" pitchFamily="34" charset="-128"/>
              </a:rPr>
              <a:t>望月記者の件は突出しているものの、権力監視のあり方が揺らいでいるのは間違いない</a:t>
            </a: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p:txBody>
      </p:sp>
      <p:sp>
        <p:nvSpPr>
          <p:cNvPr id="4" name="タイトル 1"/>
          <p:cNvSpPr>
            <a:spLocks noGrp="1"/>
          </p:cNvSpPr>
          <p:nvPr>
            <p:ph type="title"/>
          </p:nvPr>
        </p:nvSpPr>
        <p:spPr>
          <a:xfrm>
            <a:off x="838200" y="365125"/>
            <a:ext cx="10515600" cy="673261"/>
          </a:xfrm>
        </p:spPr>
        <p:txBody>
          <a:bodyPr>
            <a:noAutofit/>
          </a:bodyPr>
          <a:lstStyle/>
          <a:p>
            <a:r>
              <a:rPr kumimoji="1" lang="ja-JP" altLang="en-US" sz="3200" dirty="0">
                <a:latin typeface="HG丸ｺﾞｼｯｸM-PRO" panose="020F0400000000000000" pitchFamily="34" charset="-128"/>
                <a:ea typeface="HG丸ｺﾞｼｯｸM-PRO" panose="020F0400000000000000" pitchFamily="34" charset="-128"/>
              </a:rPr>
              <a:t>官邸クラブアンケートから</a:t>
            </a:r>
            <a:endParaRPr kumimoji="1" lang="ja-JP" altLang="en-US" sz="3200" dirty="0">
              <a:latin typeface="HG丸ｺﾞｼｯｸM-PRO" panose="020F0400000000000000" pitchFamily="34" charset="-128"/>
              <a:ea typeface="HG丸ｺﾞｼｯｸM-PRO" panose="020F0400000000000000" pitchFamily="34"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菅義偉首相　就任</a:t>
            </a:r>
            <a:endParaRPr kumimoji="1" lang="ja-JP" altLang="en-US" sz="3600" dirty="0"/>
          </a:p>
        </p:txBody>
      </p:sp>
      <p:sp>
        <p:nvSpPr>
          <p:cNvPr id="4" name="コンテンツ プレースホルダー 3"/>
          <p:cNvSpPr>
            <a:spLocks noGrp="1"/>
          </p:cNvSpPr>
          <p:nvPr>
            <p:ph sz="half" idx="2"/>
          </p:nvPr>
        </p:nvSpPr>
        <p:spPr>
          <a:xfrm>
            <a:off x="4688138" y="2638044"/>
            <a:ext cx="7226423" cy="4020208"/>
          </a:xfrm>
        </p:spPr>
        <p:txBody>
          <a:bodyPr>
            <a:normAutofit/>
          </a:bodyPr>
          <a:lstStyle/>
          <a:p>
            <a:pPr marL="0" indent="0">
              <a:buNone/>
            </a:pPr>
            <a:r>
              <a:rPr kumimoji="1" lang="ja-JP" altLang="en-US" sz="2400" dirty="0">
                <a:solidFill>
                  <a:srgbClr val="FF0000"/>
                </a:solidFill>
              </a:rPr>
              <a:t>２０２０年９月１６日　菅内閣　発足</a:t>
            </a:r>
            <a:endParaRPr kumimoji="1" lang="en-US" altLang="ja-JP" sz="2400" dirty="0">
              <a:solidFill>
                <a:srgbClr val="FF0000"/>
              </a:solidFill>
            </a:endParaRPr>
          </a:p>
          <a:p>
            <a:pPr marL="0" indent="0">
              <a:buNone/>
            </a:pPr>
            <a:r>
              <a:rPr kumimoji="1" lang="ja-JP" altLang="en-US" sz="2400" dirty="0"/>
              <a:t>記者会見はコロナ対策で一社一人の参加制限</a:t>
            </a:r>
            <a:endParaRPr kumimoji="1" lang="en-US" altLang="ja-JP" sz="2400" dirty="0"/>
          </a:p>
          <a:p>
            <a:pPr marL="0" indent="0">
              <a:buNone/>
            </a:pPr>
            <a:r>
              <a:rPr kumimoji="1" lang="ja-JP" altLang="en-US" sz="2400" dirty="0"/>
              <a:t>会見時間は約３０分　質問できた記者は５人</a:t>
            </a:r>
            <a:endParaRPr kumimoji="1" lang="en-US" altLang="ja-JP" sz="2400" dirty="0"/>
          </a:p>
          <a:p>
            <a:pPr marL="0" indent="0">
              <a:buNone/>
            </a:pPr>
            <a:r>
              <a:rPr lang="ja-JP" altLang="en-US" sz="2400" dirty="0"/>
              <a:t>その後、正式な首相会見は開かれないまま経過</a:t>
            </a:r>
            <a:endParaRPr lang="en-US" altLang="ja-JP" sz="2400" dirty="0"/>
          </a:p>
          <a:p>
            <a:pPr marL="0" indent="0">
              <a:buNone/>
            </a:pPr>
            <a:r>
              <a:rPr kumimoji="1" lang="ja-JP" altLang="en-US" sz="2400" dirty="0"/>
              <a:t>（１０月５日に一部の社とグループインタビュー）</a:t>
            </a:r>
            <a:endParaRPr kumimoji="1" lang="ja-JP" altLang="en-US" sz="2400" dirty="0"/>
          </a:p>
        </p:txBody>
      </p:sp>
      <p:pic>
        <p:nvPicPr>
          <p:cNvPr id="8" name="コンテンツ プレースホルダー 7"/>
          <p:cNvPicPr>
            <a:picLocks noGrp="1" noChangeAspect="1"/>
          </p:cNvPicPr>
          <p:nvPr>
            <p:ph sz="half" idx="1"/>
          </p:nvPr>
        </p:nvPicPr>
        <p:blipFill>
          <a:blip r:embed="rId1"/>
          <a:stretch>
            <a:fillRect/>
          </a:stretch>
        </p:blipFill>
        <p:spPr>
          <a:xfrm>
            <a:off x="95154" y="2638044"/>
            <a:ext cx="4592984" cy="2751374"/>
          </a:xfr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最近の報道から</a:t>
            </a:r>
            <a:endParaRPr kumimoji="1" lang="ja-JP" altLang="en-US" sz="3600" dirty="0"/>
          </a:p>
        </p:txBody>
      </p:sp>
      <p:pic>
        <p:nvPicPr>
          <p:cNvPr id="6" name="コンテンツ プレースホルダー 5"/>
          <p:cNvPicPr>
            <a:picLocks noGrp="1" noChangeAspect="1"/>
          </p:cNvPicPr>
          <p:nvPr>
            <p:ph sz="half" idx="1"/>
          </p:nvPr>
        </p:nvPicPr>
        <p:blipFill>
          <a:blip r:embed="rId1"/>
          <a:stretch>
            <a:fillRect/>
          </a:stretch>
        </p:blipFill>
        <p:spPr>
          <a:xfrm>
            <a:off x="386270" y="2638044"/>
            <a:ext cx="3964057" cy="3332602"/>
          </a:xfrm>
        </p:spPr>
      </p:pic>
      <p:sp>
        <p:nvSpPr>
          <p:cNvPr id="4" name="コンテンツ プレースホルダー 3"/>
          <p:cNvSpPr>
            <a:spLocks noGrp="1"/>
          </p:cNvSpPr>
          <p:nvPr>
            <p:ph sz="half" idx="2"/>
          </p:nvPr>
        </p:nvSpPr>
        <p:spPr>
          <a:xfrm>
            <a:off x="4660776" y="2638044"/>
            <a:ext cx="7226423" cy="4020208"/>
          </a:xfrm>
        </p:spPr>
        <p:txBody>
          <a:bodyPr>
            <a:normAutofit/>
          </a:bodyPr>
          <a:lstStyle/>
          <a:p>
            <a:pPr marL="0" indent="0">
              <a:buNone/>
            </a:pPr>
            <a:r>
              <a:rPr lang="ja-JP" altLang="en-US" sz="2400" dirty="0">
                <a:solidFill>
                  <a:srgbClr val="FF0000"/>
                </a:solidFill>
              </a:rPr>
              <a:t>１０月３日　総理番記者との朝食懇談会</a:t>
            </a:r>
            <a:endParaRPr lang="en-US" altLang="ja-JP" sz="2400" dirty="0">
              <a:solidFill>
                <a:srgbClr val="FF0000"/>
              </a:solidFill>
            </a:endParaRPr>
          </a:p>
          <a:p>
            <a:pPr marL="0" indent="0">
              <a:buNone/>
            </a:pPr>
            <a:r>
              <a:rPr lang="ja-JP" altLang="en-US" sz="2400" dirty="0"/>
              <a:t>土曜日の朝、開店前の原宿のパンケーキ店で</a:t>
            </a:r>
            <a:endParaRPr lang="en-US" altLang="ja-JP" sz="2400" dirty="0"/>
          </a:p>
          <a:p>
            <a:pPr marL="0" indent="0">
              <a:buNone/>
            </a:pPr>
            <a:r>
              <a:rPr lang="ja-JP" altLang="en-US" sz="2400" dirty="0"/>
              <a:t>「完全オフレコ」で１０２分間の「懇談」</a:t>
            </a:r>
            <a:endParaRPr lang="en-US" altLang="ja-JP" sz="2400" dirty="0"/>
          </a:p>
          <a:p>
            <a:pPr marL="0" indent="0">
              <a:buNone/>
            </a:pPr>
            <a:r>
              <a:rPr lang="ja-JP" altLang="en-US" sz="2400" dirty="0"/>
              <a:t>総理番登録のある記者約６０人が誘われた</a:t>
            </a:r>
            <a:endParaRPr lang="en-US" altLang="ja-JP" sz="2400" dirty="0"/>
          </a:p>
          <a:p>
            <a:pPr marL="0" indent="0">
              <a:buNone/>
            </a:pPr>
            <a:r>
              <a:rPr lang="ja-JP" altLang="en-US" sz="2400" dirty="0"/>
              <a:t>欠席したのは朝日、東京、京都の三紙</a:t>
            </a:r>
            <a:endParaRPr kumimoji="1" lang="ja-JP" altLang="en-US" sz="2400"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京都新聞　１０月９日</a:t>
            </a:r>
            <a:endParaRPr kumimoji="1" lang="ja-JP" altLang="en-US" sz="3600" dirty="0"/>
          </a:p>
        </p:txBody>
      </p:sp>
      <p:sp>
        <p:nvSpPr>
          <p:cNvPr id="4" name="コンテンツ プレースホルダー 3"/>
          <p:cNvSpPr>
            <a:spLocks noGrp="1"/>
          </p:cNvSpPr>
          <p:nvPr>
            <p:ph sz="half" idx="2"/>
          </p:nvPr>
        </p:nvSpPr>
        <p:spPr>
          <a:xfrm>
            <a:off x="861134" y="2638043"/>
            <a:ext cx="10444021" cy="3940309"/>
          </a:xfrm>
        </p:spPr>
        <p:txBody>
          <a:bodyPr>
            <a:normAutofit/>
          </a:bodyPr>
          <a:lstStyle/>
          <a:p>
            <a:pPr marL="0" indent="0">
              <a:buNone/>
            </a:pPr>
            <a:r>
              <a:rPr kumimoji="1" lang="en-US" altLang="ja-JP" sz="2400" dirty="0"/>
              <a:t>〈</a:t>
            </a:r>
            <a:r>
              <a:rPr kumimoji="1" lang="ja-JP" altLang="en-US" sz="2400" dirty="0"/>
              <a:t>国会も開こうとせず、国民に対して所信表明すらない。ゆえに、見聞したことを記事にしない「完全オフレコ」が条件の飲食付き懇談会には参加できない－。ジャーナリズムとして当然の姿勢だ、と思われるかもしれない。だが記者個人としては正直、葛藤もある</a:t>
            </a:r>
            <a:r>
              <a:rPr kumimoji="1" lang="en-US" altLang="ja-JP" sz="2400" dirty="0"/>
              <a:t>〉</a:t>
            </a:r>
            <a:endParaRPr kumimoji="1" lang="en-US" altLang="ja-JP" sz="2400" dirty="0"/>
          </a:p>
          <a:p>
            <a:pPr marL="0" indent="0">
              <a:buNone/>
            </a:pPr>
            <a:r>
              <a:rPr lang="en-US" altLang="ja-JP" sz="2400" dirty="0"/>
              <a:t>〈</a:t>
            </a:r>
            <a:r>
              <a:rPr lang="ja-JP" altLang="en-US" sz="2400" dirty="0"/>
              <a:t>対象に肉薄しなければとの「本能」がうずく。一国の首相が裃を脱いだ時に何を語りどんな表情をするのか。見てみたい好奇心もある</a:t>
            </a:r>
            <a:r>
              <a:rPr lang="en-US" altLang="ja-JP" sz="2400" dirty="0"/>
              <a:t>〉</a:t>
            </a:r>
            <a:endParaRPr lang="en-US" altLang="ja-JP" sz="2400" dirty="0"/>
          </a:p>
          <a:p>
            <a:pPr marL="0" indent="0">
              <a:buNone/>
            </a:pPr>
            <a:r>
              <a:rPr kumimoji="1" lang="en-US" altLang="ja-JP" sz="2400" dirty="0"/>
              <a:t>〈</a:t>
            </a:r>
            <a:r>
              <a:rPr kumimoji="1" lang="ja-JP" altLang="en-US" sz="2400" dirty="0"/>
              <a:t>一方で、メディアに対する社会の視線は大きく変化している。権力との癒着を疑われる行為に自覚的になり、取材プロセスを可視化しないと、メディア不信はさらに深まると思う</a:t>
            </a:r>
            <a:r>
              <a:rPr kumimoji="1" lang="en-US" altLang="ja-JP" sz="2400" dirty="0"/>
              <a:t>〉</a:t>
            </a:r>
            <a:endParaRPr kumimoji="1" lang="ja-JP"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最近の報道から</a:t>
            </a:r>
            <a:endParaRPr kumimoji="1" lang="ja-JP" altLang="en-US" sz="3600" dirty="0"/>
          </a:p>
        </p:txBody>
      </p:sp>
      <p:sp>
        <p:nvSpPr>
          <p:cNvPr id="3" name="コンテンツ プレースホルダー 2"/>
          <p:cNvSpPr>
            <a:spLocks noGrp="1"/>
          </p:cNvSpPr>
          <p:nvPr>
            <p:ph idx="1"/>
          </p:nvPr>
        </p:nvSpPr>
        <p:spPr>
          <a:xfrm>
            <a:off x="4811814" y="2611411"/>
            <a:ext cx="7380185" cy="4073474"/>
          </a:xfrm>
        </p:spPr>
        <p:txBody>
          <a:bodyPr>
            <a:noAutofit/>
          </a:bodyPr>
          <a:lstStyle/>
          <a:p>
            <a:pPr marL="0" indent="0" algn="l">
              <a:buNone/>
            </a:pPr>
            <a:r>
              <a:rPr lang="ja-JP" altLang="en-US" sz="2400" b="0" i="0" u="none" strike="noStrike" baseline="0" dirty="0">
                <a:solidFill>
                  <a:srgbClr val="FF0000"/>
                </a:solidFill>
                <a:latin typeface="RyuminPro-Regular"/>
              </a:rPr>
              <a:t>１０月２６日　国会で所信表明演説</a:t>
            </a:r>
            <a:endParaRPr lang="en-US" altLang="ja-JP" sz="2400" b="0" i="0" u="none" strike="noStrike" baseline="0" dirty="0">
              <a:solidFill>
                <a:srgbClr val="FF0000"/>
              </a:solidFill>
              <a:latin typeface="RyuminPro-Regular"/>
            </a:endParaRPr>
          </a:p>
          <a:p>
            <a:pPr marL="0" indent="0" algn="l">
              <a:buNone/>
            </a:pPr>
            <a:r>
              <a:rPr kumimoji="1" lang="ja-JP" altLang="en-US" sz="2400" dirty="0"/>
              <a:t>ＮＨＫ</a:t>
            </a:r>
            <a:r>
              <a:rPr kumimoji="1" lang="en-US" altLang="ja-JP" sz="2400" dirty="0"/>
              <a:t>『</a:t>
            </a:r>
            <a:r>
              <a:rPr kumimoji="1" lang="ja-JP" altLang="en-US" sz="2400" dirty="0"/>
              <a:t>ニュースウオッチ９</a:t>
            </a:r>
            <a:r>
              <a:rPr kumimoji="1" lang="en-US" altLang="ja-JP" sz="2400" dirty="0"/>
              <a:t>』</a:t>
            </a:r>
            <a:r>
              <a:rPr kumimoji="1" lang="ja-JP" altLang="en-US" sz="2400" dirty="0"/>
              <a:t>に</a:t>
            </a:r>
            <a:r>
              <a:rPr lang="ja-JP" altLang="en-US" sz="2400" dirty="0"/>
              <a:t>菅首相が生出演</a:t>
            </a:r>
            <a:endParaRPr lang="en-US" altLang="ja-JP" sz="2400" dirty="0"/>
          </a:p>
          <a:p>
            <a:pPr marL="0" indent="0" algn="l">
              <a:buNone/>
            </a:pPr>
            <a:r>
              <a:rPr kumimoji="1" lang="ja-JP" altLang="en-US" sz="2400" dirty="0"/>
              <a:t>有馬嘉男キャスターが学術会議任命拒否問題の説明を、菅首相に重ねて求めた</a:t>
            </a:r>
            <a:endParaRPr kumimoji="1" lang="en-US" altLang="ja-JP" sz="2400" dirty="0"/>
          </a:p>
          <a:p>
            <a:pPr marL="0" indent="0" algn="l">
              <a:buNone/>
            </a:pPr>
            <a:r>
              <a:rPr lang="ja-JP" altLang="en-US" sz="2400" dirty="0"/>
              <a:t>菅首相は「説明できることとできないことがある」と、具体的な説明を拒否</a:t>
            </a:r>
            <a:endParaRPr lang="en-US" altLang="ja-JP" sz="2400" dirty="0"/>
          </a:p>
          <a:p>
            <a:pPr marL="0" indent="0" algn="l">
              <a:buNone/>
            </a:pPr>
            <a:r>
              <a:rPr kumimoji="1" lang="ja-JP" altLang="en-US" sz="2400" dirty="0"/>
              <a:t>翌日、山田真貴子内閣報道官からＮＨＫ原聖樹政治部長に</a:t>
            </a:r>
            <a:r>
              <a:rPr lang="ja-JP" altLang="en-US" sz="2400" dirty="0"/>
              <a:t>「あんなに突っ込むなんて事前の打ち合わせと違う」と抗議電話</a:t>
            </a:r>
            <a:endParaRPr kumimoji="1" lang="ja-JP" altLang="en-US" sz="2400" dirty="0"/>
          </a:p>
        </p:txBody>
      </p:sp>
      <p:pic>
        <p:nvPicPr>
          <p:cNvPr id="7" name="図 6"/>
          <p:cNvPicPr>
            <a:picLocks noChangeAspect="1"/>
          </p:cNvPicPr>
          <p:nvPr/>
        </p:nvPicPr>
        <p:blipFill>
          <a:blip r:embed="rId1"/>
          <a:stretch>
            <a:fillRect/>
          </a:stretch>
        </p:blipFill>
        <p:spPr>
          <a:xfrm>
            <a:off x="127248" y="2611411"/>
            <a:ext cx="4480264" cy="234747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96792" y="1171735"/>
            <a:ext cx="7469080" cy="5138577"/>
          </a:xfrm>
        </p:spPr>
        <p:txBody>
          <a:bodyPr>
            <a:normAutofit/>
          </a:bodyPr>
          <a:lstStyle/>
          <a:p>
            <a:pPr marL="0" indent="0">
              <a:buNone/>
            </a:pPr>
            <a:r>
              <a:rPr kumimoji="1" lang="en-US" altLang="ja-JP" sz="2400" dirty="0">
                <a:solidFill>
                  <a:schemeClr val="tx1"/>
                </a:solidFill>
                <a:latin typeface="HG丸ｺﾞｼｯｸM-PRO" panose="020F0400000000000000" pitchFamily="34" charset="-128"/>
                <a:ea typeface="HG丸ｺﾞｼｯｸM-PRO" panose="020F0400000000000000" pitchFamily="34" charset="-128"/>
              </a:rPr>
              <a:t>〈</a:t>
            </a:r>
            <a:r>
              <a:rPr kumimoji="1" lang="ja-JP" altLang="en-US" sz="2400" dirty="0">
                <a:solidFill>
                  <a:schemeClr val="tx1"/>
                </a:solidFill>
                <a:latin typeface="HG丸ｺﾞｼｯｸM-PRO" panose="020F0400000000000000" pitchFamily="34" charset="-128"/>
                <a:ea typeface="HG丸ｺﾞｼｯｸM-PRO" panose="020F0400000000000000" pitchFamily="34" charset="-128"/>
              </a:rPr>
              <a:t>私は民放の構造に問題があると思っていました。親会社であるテレビ局は高給をとって仕事を子会社や系列の会社に丸投げする。子会社はそれをさらに孫請けへ出す。孫請け会社は限られた制作費で番組をつくらなくてはならなくなり、それでも仕事を回してもらいたい思いで、親会社の意向に沿うよう無理やりに事実をねじ曲げてでも視聴率が高くなるように番組をつくってしまう</a:t>
            </a:r>
            <a:r>
              <a:rPr kumimoji="1" lang="en-US" altLang="ja-JP" sz="2400" dirty="0">
                <a:solidFill>
                  <a:schemeClr val="tx1"/>
                </a:solidFill>
                <a:latin typeface="HG丸ｺﾞｼｯｸM-PRO" panose="020F0400000000000000" pitchFamily="34" charset="-128"/>
                <a:ea typeface="HG丸ｺﾞｼｯｸM-PRO" panose="020F0400000000000000" pitchFamily="34" charset="-128"/>
              </a:rPr>
              <a:t>〉</a:t>
            </a:r>
            <a:endParaRPr kumimoji="1"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r>
              <a:rPr lang="ja-JP" altLang="en-US" sz="2400" dirty="0">
                <a:solidFill>
                  <a:schemeClr val="tx1"/>
                </a:solidFill>
                <a:latin typeface="HG丸ｺﾞｼｯｸM-PRO" panose="020F0400000000000000" pitchFamily="34" charset="-128"/>
                <a:ea typeface="HG丸ｺﾞｼｯｸM-PRO" panose="020F0400000000000000" pitchFamily="34" charset="-128"/>
              </a:rPr>
              <a:t>そして何か問題が発生すると、制作したのは下請けの会社で、親会社は知りませんでしたと頭を少し下げただけで、法的には何のおとがめもない</a:t>
            </a:r>
            <a:r>
              <a:rPr lang="en-US" altLang="ja-JP" sz="2400" dirty="0">
                <a:solidFill>
                  <a:schemeClr val="tx1"/>
                </a:solidFill>
                <a:latin typeface="HG丸ｺﾞｼｯｸM-PRO" panose="020F0400000000000000" pitchFamily="34" charset="-128"/>
                <a:ea typeface="HG丸ｺﾞｼｯｸM-PRO" panose="020F0400000000000000" pitchFamily="34" charset="-128"/>
              </a:rPr>
              <a:t>〉</a:t>
            </a:r>
            <a:endParaRPr kumimoji="1" lang="ja-JP" altLang="en-US" sz="2400" dirty="0">
              <a:solidFill>
                <a:schemeClr val="tx1"/>
              </a:solidFill>
              <a:latin typeface="HG丸ｺﾞｼｯｸM-PRO" panose="020F0400000000000000" pitchFamily="34" charset="-128"/>
              <a:ea typeface="HG丸ｺﾞｼｯｸM-PRO" panose="020F0400000000000000" pitchFamily="34" charset="-128"/>
            </a:endParaRPr>
          </a:p>
        </p:txBody>
      </p:sp>
      <p:sp>
        <p:nvSpPr>
          <p:cNvPr id="4" name="タイトル 1"/>
          <p:cNvSpPr>
            <a:spLocks noGrp="1"/>
          </p:cNvSpPr>
          <p:nvPr>
            <p:ph type="title"/>
          </p:nvPr>
        </p:nvSpPr>
        <p:spPr>
          <a:xfrm>
            <a:off x="838200" y="365125"/>
            <a:ext cx="10515600" cy="673261"/>
          </a:xfrm>
        </p:spPr>
        <p:txBody>
          <a:bodyPr>
            <a:noAutofit/>
          </a:bodyPr>
          <a:lstStyle/>
          <a:p>
            <a:r>
              <a:rPr lang="en-US" altLang="ja-JP" sz="3200" dirty="0">
                <a:latin typeface="HG丸ｺﾞｼｯｸM-PRO" panose="020F0400000000000000" pitchFamily="34" charset="-128"/>
                <a:ea typeface="HG丸ｺﾞｼｯｸM-PRO" panose="020F0400000000000000" pitchFamily="34" charset="-128"/>
              </a:rPr>
              <a:t>『</a:t>
            </a:r>
            <a:r>
              <a:rPr lang="ja-JP" altLang="en-US" sz="3200" dirty="0">
                <a:latin typeface="HG丸ｺﾞｼｯｸM-PRO" panose="020F0400000000000000" pitchFamily="34" charset="-128"/>
                <a:ea typeface="HG丸ｺﾞｼｯｸM-PRO" panose="020F0400000000000000" pitchFamily="34" charset="-128"/>
              </a:rPr>
              <a:t>政治家の覚悟</a:t>
            </a:r>
            <a:r>
              <a:rPr lang="en-US" altLang="ja-JP" sz="3200" dirty="0">
                <a:latin typeface="HG丸ｺﾞｼｯｸM-PRO" panose="020F0400000000000000" pitchFamily="34" charset="-128"/>
                <a:ea typeface="HG丸ｺﾞｼｯｸM-PRO" panose="020F0400000000000000" pitchFamily="34" charset="-128"/>
              </a:rPr>
              <a:t>』</a:t>
            </a:r>
            <a:r>
              <a:rPr lang="ja-JP" altLang="en-US" sz="3200" dirty="0">
                <a:latin typeface="HG丸ｺﾞｼｯｸM-PRO" panose="020F0400000000000000" pitchFamily="34" charset="-128"/>
                <a:ea typeface="HG丸ｺﾞｼｯｸM-PRO" panose="020F0400000000000000" pitchFamily="34" charset="-128"/>
              </a:rPr>
              <a:t>（文春新書）に見る　政権と放送</a:t>
            </a:r>
            <a:endParaRPr kumimoji="1" lang="ja-JP" altLang="en-US" sz="3200" dirty="0">
              <a:latin typeface="HG丸ｺﾞｼｯｸM-PRO" panose="020F0400000000000000" pitchFamily="34" charset="-128"/>
              <a:ea typeface="HG丸ｺﾞｼｯｸM-PRO" panose="020F0400000000000000" pitchFamily="34" charset="-128"/>
            </a:endParaRPr>
          </a:p>
        </p:txBody>
      </p:sp>
      <p:pic>
        <p:nvPicPr>
          <p:cNvPr id="5" name="図 4"/>
          <p:cNvPicPr>
            <a:picLocks noChangeAspect="1"/>
          </p:cNvPicPr>
          <p:nvPr/>
        </p:nvPicPr>
        <p:blipFill>
          <a:blip r:embed="rId1"/>
          <a:stretch>
            <a:fillRect/>
          </a:stretch>
        </p:blipFill>
        <p:spPr>
          <a:xfrm>
            <a:off x="838201" y="1171735"/>
            <a:ext cx="3045470" cy="4900591"/>
          </a:xfrm>
          <a:prstGeom prst="rect">
            <a:avLst/>
          </a:prstGeom>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96792" y="1171735"/>
            <a:ext cx="7469080" cy="5138577"/>
          </a:xfrm>
        </p:spPr>
        <p:txBody>
          <a:bodyPr>
            <a:normAutofit/>
          </a:bodyPr>
          <a:lstStyle/>
          <a:p>
            <a:pPr marL="0" indent="0">
              <a:buNone/>
            </a:pPr>
            <a:r>
              <a:rPr kumimoji="1" lang="ja-JP" altLang="en-US" sz="2400" dirty="0">
                <a:solidFill>
                  <a:schemeClr val="tx1"/>
                </a:solidFill>
                <a:latin typeface="HG丸ｺﾞｼｯｸM-PRO" panose="020F0400000000000000" pitchFamily="34" charset="-128"/>
                <a:ea typeface="HG丸ｺﾞｼｯｸM-PRO" panose="020F0400000000000000" pitchFamily="34" charset="-128"/>
              </a:rPr>
              <a:t>「ＮＨＫ会長を外部から起用へ」</a:t>
            </a:r>
            <a:endParaRPr kumimoji="1"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「私は安倍総理と相談し、（経営）委員の一人として富士フイルム社長の古森重隆さんにお願いすることにしました」</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⇒古森氏は経営委員長に就任、外部起用として福地茂雄アサヒビール相談役をＮＨＫ会長に</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　その後、現在の前田晃伸会長まで外部起用が続く</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○古森経営委員長時代に受信料値下げを実施</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○ＮＨＫ改革が「簡単でない」と発言した総務省の担当課長を更迭人事</a:t>
            </a:r>
            <a:endParaRPr lang="ja-JP" altLang="en-US" sz="2400" dirty="0">
              <a:solidFill>
                <a:schemeClr val="tx1"/>
              </a:solidFill>
              <a:latin typeface="HG丸ｺﾞｼｯｸM-PRO" panose="020F0400000000000000" pitchFamily="34" charset="-128"/>
              <a:ea typeface="HG丸ｺﾞｼｯｸM-PRO" panose="020F0400000000000000" pitchFamily="34" charset="-128"/>
            </a:endParaRPr>
          </a:p>
        </p:txBody>
      </p:sp>
      <p:sp>
        <p:nvSpPr>
          <p:cNvPr id="4" name="タイトル 1"/>
          <p:cNvSpPr>
            <a:spLocks noGrp="1"/>
          </p:cNvSpPr>
          <p:nvPr>
            <p:ph type="title"/>
          </p:nvPr>
        </p:nvSpPr>
        <p:spPr>
          <a:xfrm>
            <a:off x="838200" y="365125"/>
            <a:ext cx="10515600" cy="673261"/>
          </a:xfrm>
        </p:spPr>
        <p:txBody>
          <a:bodyPr>
            <a:noAutofit/>
          </a:bodyPr>
          <a:lstStyle/>
          <a:p>
            <a:r>
              <a:rPr lang="en-US" altLang="ja-JP" sz="3200" dirty="0">
                <a:latin typeface="HG丸ｺﾞｼｯｸM-PRO" panose="020F0400000000000000" pitchFamily="34" charset="-128"/>
                <a:ea typeface="HG丸ｺﾞｼｯｸM-PRO" panose="020F0400000000000000" pitchFamily="34" charset="-128"/>
              </a:rPr>
              <a:t>『</a:t>
            </a:r>
            <a:r>
              <a:rPr lang="ja-JP" altLang="en-US" sz="3200" dirty="0">
                <a:latin typeface="HG丸ｺﾞｼｯｸM-PRO" panose="020F0400000000000000" pitchFamily="34" charset="-128"/>
                <a:ea typeface="HG丸ｺﾞｼｯｸM-PRO" panose="020F0400000000000000" pitchFamily="34" charset="-128"/>
              </a:rPr>
              <a:t>政治家の覚悟</a:t>
            </a:r>
            <a:r>
              <a:rPr lang="en-US" altLang="ja-JP" sz="3200" dirty="0">
                <a:latin typeface="HG丸ｺﾞｼｯｸM-PRO" panose="020F0400000000000000" pitchFamily="34" charset="-128"/>
                <a:ea typeface="HG丸ｺﾞｼｯｸM-PRO" panose="020F0400000000000000" pitchFamily="34" charset="-128"/>
              </a:rPr>
              <a:t>』</a:t>
            </a:r>
            <a:r>
              <a:rPr lang="ja-JP" altLang="en-US" sz="3200" dirty="0">
                <a:latin typeface="HG丸ｺﾞｼｯｸM-PRO" panose="020F0400000000000000" pitchFamily="34" charset="-128"/>
                <a:ea typeface="HG丸ｺﾞｼｯｸM-PRO" panose="020F0400000000000000" pitchFamily="34" charset="-128"/>
              </a:rPr>
              <a:t>（文春新書）に見る　政権と放送</a:t>
            </a:r>
            <a:endParaRPr kumimoji="1" lang="ja-JP" altLang="en-US" sz="3200" dirty="0">
              <a:latin typeface="HG丸ｺﾞｼｯｸM-PRO" panose="020F0400000000000000" pitchFamily="34" charset="-128"/>
              <a:ea typeface="HG丸ｺﾞｼｯｸM-PRO" panose="020F0400000000000000" pitchFamily="34" charset="-128"/>
            </a:endParaRPr>
          </a:p>
        </p:txBody>
      </p:sp>
      <p:pic>
        <p:nvPicPr>
          <p:cNvPr id="5" name="図 4"/>
          <p:cNvPicPr>
            <a:picLocks noChangeAspect="1"/>
          </p:cNvPicPr>
          <p:nvPr/>
        </p:nvPicPr>
        <p:blipFill>
          <a:blip r:embed="rId1"/>
          <a:stretch>
            <a:fillRect/>
          </a:stretch>
        </p:blipFill>
        <p:spPr>
          <a:xfrm>
            <a:off x="838201" y="1171735"/>
            <a:ext cx="3045470" cy="490059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60472" y="1404296"/>
            <a:ext cx="6331528" cy="5445190"/>
          </a:xfrm>
        </p:spPr>
        <p:txBody>
          <a:bodyPr>
            <a:normAutofit lnSpcReduction="10000"/>
          </a:bodyPr>
          <a:lstStyle/>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東京新聞の望月衣塑子記者が沖縄県名護市辺野古の米軍新基地建設工事に関して行った質問について、一方的に「事実誤認」「度重なる問題行為」であると断定。</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「官房長官記者会見の意義が損なわれることを懸念」して「このような問題意識の共有をお願い申し上げる」とする文書を内閣記者会と東京新聞社に対して送付（１８年１２月）</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望月記者の質問を、官邸報道室長がたびたび妨害・打ち切り</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「一社一人」制限で望月記者は出席できず</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p:txBody>
      </p:sp>
      <p:sp>
        <p:nvSpPr>
          <p:cNvPr id="4" name="タイトル 1"/>
          <p:cNvSpPr>
            <a:spLocks noGrp="1"/>
          </p:cNvSpPr>
          <p:nvPr>
            <p:ph type="title"/>
          </p:nvPr>
        </p:nvSpPr>
        <p:spPr>
          <a:xfrm>
            <a:off x="838200" y="365125"/>
            <a:ext cx="10515600" cy="673261"/>
          </a:xfrm>
        </p:spPr>
        <p:txBody>
          <a:bodyPr>
            <a:noAutofit/>
          </a:bodyPr>
          <a:lstStyle/>
          <a:p>
            <a:r>
              <a:rPr kumimoji="1" lang="ja-JP" altLang="en-US" sz="3200" dirty="0">
                <a:latin typeface="HG丸ｺﾞｼｯｸM-PRO" panose="020F0400000000000000" pitchFamily="34" charset="-128"/>
                <a:ea typeface="HG丸ｺﾞｼｯｸM-PRO" panose="020F0400000000000000" pitchFamily="34" charset="-128"/>
              </a:rPr>
              <a:t>官房長官時代　首相官邸での記者会見</a:t>
            </a:r>
            <a:endParaRPr kumimoji="1" lang="ja-JP" altLang="en-US" sz="3200" dirty="0">
              <a:latin typeface="HG丸ｺﾞｼｯｸM-PRO" panose="020F0400000000000000" pitchFamily="34" charset="-128"/>
              <a:ea typeface="HG丸ｺﾞｼｯｸM-PRO" panose="020F0400000000000000" pitchFamily="34" charset="-128"/>
            </a:endParaRPr>
          </a:p>
        </p:txBody>
      </p:sp>
      <p:pic>
        <p:nvPicPr>
          <p:cNvPr id="6" name="図 5"/>
          <p:cNvPicPr>
            <a:picLocks noChangeAspect="1"/>
          </p:cNvPicPr>
          <p:nvPr/>
        </p:nvPicPr>
        <p:blipFill>
          <a:blip r:embed="rId1"/>
          <a:stretch>
            <a:fillRect/>
          </a:stretch>
        </p:blipFill>
        <p:spPr>
          <a:xfrm>
            <a:off x="0" y="1404296"/>
            <a:ext cx="5597707" cy="273821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5745" y="1404296"/>
            <a:ext cx="11596255" cy="5445190"/>
          </a:xfrm>
        </p:spPr>
        <p:txBody>
          <a:bodyPr>
            <a:normAutofit/>
          </a:bodyPr>
          <a:lstStyle/>
          <a:p>
            <a:pPr marL="0" indent="0">
              <a:buNone/>
            </a:pPr>
            <a:r>
              <a:rPr lang="ja-JP" altLang="en-US" sz="2400" dirty="0">
                <a:solidFill>
                  <a:srgbClr val="FF0000"/>
                </a:solidFill>
                <a:latin typeface="HG丸ｺﾞｼｯｸM-PRO" panose="020F0400000000000000" pitchFamily="34" charset="-128"/>
                <a:ea typeface="HG丸ｺﾞｼｯｸM-PRO" panose="020F0400000000000000" pitchFamily="34" charset="-128"/>
              </a:rPr>
              <a:t>新聞労連が官邸記者クラブ（内閣記者会）所属記者（経験者含む）にアンケート</a:t>
            </a:r>
            <a:endParaRPr lang="en-US" altLang="ja-JP" sz="2400" dirty="0">
              <a:solidFill>
                <a:srgbClr val="FF0000"/>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２０１９年５月実施　新聞・通信・テレビの３３人が協力</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官邸報道室が文書を内閣記者会と東京新聞社に対して送付したことについて</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「納得できない」「どちらかと言えば納得できない」をあわせると六割を超えた</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望月記者の質問スタイルについて感じていることを複数回答可で選んでもらうと</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「質問が長い」が１７人、「質問が主観的・決めうちである」が１６人、</a:t>
            </a:r>
            <a:endParaRPr lang="ja-JP" altLang="en-US" sz="2400" dirty="0">
              <a:solidFill>
                <a:schemeClr val="tx1"/>
              </a:solidFill>
              <a:latin typeface="HG丸ｺﾞｼｯｸM-PRO" panose="020F0400000000000000" pitchFamily="34" charset="-128"/>
              <a:ea typeface="HG丸ｺﾞｼｯｸM-PRO" panose="020F0400000000000000" pitchFamily="34" charset="-128"/>
            </a:endParaRPr>
          </a:p>
          <a:p>
            <a:pPr marL="0" indent="0">
              <a:buNone/>
            </a:pPr>
            <a:r>
              <a:rPr lang="ja-JP" altLang="en-US" sz="2400" dirty="0">
                <a:solidFill>
                  <a:schemeClr val="tx1"/>
                </a:solidFill>
                <a:latin typeface="HG丸ｺﾞｼｯｸM-PRO" panose="020F0400000000000000" pitchFamily="34" charset="-128"/>
                <a:ea typeface="HG丸ｺﾞｼｯｸM-PRO" panose="020F0400000000000000" pitchFamily="34" charset="-128"/>
              </a:rPr>
              <a:t>「質問に事実誤認が多い」が１０人</a:t>
            </a:r>
            <a:endParaRPr lang="en-US" altLang="ja-JP" sz="2400" dirty="0">
              <a:solidFill>
                <a:schemeClr val="tx1"/>
              </a:solidFill>
              <a:latin typeface="HG丸ｺﾞｼｯｸM-PRO" panose="020F0400000000000000" pitchFamily="34" charset="-128"/>
              <a:ea typeface="HG丸ｺﾞｼｯｸM-PRO" panose="020F0400000000000000" pitchFamily="34" charset="-128"/>
            </a:endParaRPr>
          </a:p>
        </p:txBody>
      </p:sp>
      <p:sp>
        <p:nvSpPr>
          <p:cNvPr id="4" name="タイトル 1"/>
          <p:cNvSpPr>
            <a:spLocks noGrp="1"/>
          </p:cNvSpPr>
          <p:nvPr>
            <p:ph type="title"/>
          </p:nvPr>
        </p:nvSpPr>
        <p:spPr>
          <a:xfrm>
            <a:off x="838200" y="365125"/>
            <a:ext cx="10515600" cy="673261"/>
          </a:xfrm>
        </p:spPr>
        <p:txBody>
          <a:bodyPr>
            <a:noAutofit/>
          </a:bodyPr>
          <a:lstStyle/>
          <a:p>
            <a:r>
              <a:rPr kumimoji="1" lang="ja-JP" altLang="en-US" sz="3200" dirty="0">
                <a:latin typeface="HG丸ｺﾞｼｯｸM-PRO" panose="020F0400000000000000" pitchFamily="34" charset="-128"/>
                <a:ea typeface="HG丸ｺﾞｼｯｸM-PRO" panose="020F0400000000000000" pitchFamily="34" charset="-128"/>
              </a:rPr>
              <a:t>官邸クラブアンケートから</a:t>
            </a:r>
            <a:endParaRPr kumimoji="1" lang="ja-JP" altLang="en-US" sz="3200" dirty="0">
              <a:latin typeface="HG丸ｺﾞｼｯｸM-PRO" panose="020F0400000000000000" pitchFamily="34" charset="-128"/>
              <a:ea typeface="HG丸ｺﾞｼｯｸM-PRO" panose="020F0400000000000000" pitchFamily="34"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パーセル">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パーセル</Template>
  <TotalTime>0</TotalTime>
  <Words>1841</Words>
  <Application>WPS Presentation</Application>
  <PresentationFormat>ワイド画面</PresentationFormat>
  <Paragraphs>82</Paragraphs>
  <Slides>10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ＭＳ Ｐゴシック</vt:lpstr>
      <vt:lpstr>Wingdings</vt:lpstr>
      <vt:lpstr>RyuminPro-Regular</vt:lpstr>
      <vt:lpstr>HG丸ｺﾞｼｯｸM-PRO</vt:lpstr>
      <vt:lpstr>HGｺﾞｼｯｸE</vt:lpstr>
      <vt:lpstr>Gill Sans MT</vt:lpstr>
      <vt:lpstr>SimSun</vt:lpstr>
      <vt:lpstr>Microsoft YaHei</vt:lpstr>
      <vt:lpstr>ＭＳ Ｐゴシック</vt:lpstr>
      <vt:lpstr>Arial Unicode MS</vt:lpstr>
      <vt:lpstr>Calibri</vt:lpstr>
      <vt:lpstr>Segoe Print</vt:lpstr>
      <vt:lpstr>パーセル</vt:lpstr>
      <vt:lpstr>日本のメディアの現状 ～政治との関係を中心に～</vt:lpstr>
      <vt:lpstr>菅義偉首相　就任</vt:lpstr>
      <vt:lpstr>最近の報道から</vt:lpstr>
      <vt:lpstr>京都新聞　１０月９日</vt:lpstr>
      <vt:lpstr>最近の報道から</vt:lpstr>
      <vt:lpstr>『政治家の覚悟』（文春新書）に見る　政権と放送</vt:lpstr>
      <vt:lpstr>『政治家の覚悟』（文春新書）に見る　政権と放送</vt:lpstr>
      <vt:lpstr>官房長官時代　首相官邸での記者会見</vt:lpstr>
      <vt:lpstr>官邸クラブアンケートから</vt:lpstr>
      <vt:lpstr>官邸クラブアンケートから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日本のメディアの現状 ～政治との関係を中心に～</dc:title>
  <dc:creator>貞明 岩崎</dc:creator>
  <cp:lastModifiedBy>tatsuhiko hayashi</cp:lastModifiedBy>
  <cp:revision>49</cp:revision>
  <dcterms:created xsi:type="dcterms:W3CDTF">2020-12-01T02:26:00Z</dcterms:created>
  <dcterms:modified xsi:type="dcterms:W3CDTF">2020-12-09T11:39:05Z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1041-10.8.2.6694</vt:lpwstr>
  </property>
</Properties>
</file>